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9" r:id="rId2"/>
    <p:sldId id="257" r:id="rId3"/>
    <p:sldId id="260" r:id="rId4"/>
    <p:sldId id="263" r:id="rId5"/>
    <p:sldId id="264" r:id="rId6"/>
    <p:sldId id="261" r:id="rId7"/>
    <p:sldId id="266" r:id="rId8"/>
    <p:sldId id="269" r:id="rId9"/>
    <p:sldId id="276" r:id="rId10"/>
    <p:sldId id="265" r:id="rId11"/>
    <p:sldId id="281" r:id="rId12"/>
    <p:sldId id="277" r:id="rId13"/>
    <p:sldId id="267" r:id="rId14"/>
    <p:sldId id="278" r:id="rId15"/>
    <p:sldId id="273" r:id="rId16"/>
    <p:sldId id="268" r:id="rId17"/>
    <p:sldId id="274" r:id="rId18"/>
    <p:sldId id="272" r:id="rId19"/>
    <p:sldId id="270" r:id="rId20"/>
    <p:sldId id="280" r:id="rId21"/>
    <p:sldId id="27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82" autoAdjust="0"/>
    <p:restoredTop sz="94660"/>
  </p:normalViewPr>
  <p:slideViewPr>
    <p:cSldViewPr snapToGrid="0" snapToObjects="1">
      <p:cViewPr varScale="1">
        <p:scale>
          <a:sx n="82" d="100"/>
          <a:sy n="82" d="100"/>
        </p:scale>
        <p:origin x="1262"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521FBF5-8F23-0741-8166-AD4324850487}" type="datetime1">
              <a:rPr lang="en-GB" smtClean="0"/>
              <a:t>25/10/2021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A3F43A-46BC-9F43-B759-5BBA94A45AF8}" type="slidenum">
              <a:rPr lang="en-US" smtClean="0"/>
              <a:t>‹#›</a:t>
            </a:fld>
            <a:endParaRPr lang="en-US"/>
          </a:p>
        </p:txBody>
      </p:sp>
    </p:spTree>
    <p:extLst>
      <p:ext uri="{BB962C8B-B14F-4D97-AF65-F5344CB8AC3E}">
        <p14:creationId xmlns:p14="http://schemas.microsoft.com/office/powerpoint/2010/main" val="9099500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00009D-15E8-444B-9108-010185E1640C}" type="datetime1">
              <a:rPr lang="en-GB" smtClean="0"/>
              <a:t>25/10/2021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B35C64-27E6-014C-8C06-1723B297D43F}" type="slidenum">
              <a:rPr lang="en-US" smtClean="0"/>
              <a:t>‹#›</a:t>
            </a:fld>
            <a:endParaRPr lang="en-US"/>
          </a:p>
        </p:txBody>
      </p:sp>
    </p:spTree>
    <p:extLst>
      <p:ext uri="{BB962C8B-B14F-4D97-AF65-F5344CB8AC3E}">
        <p14:creationId xmlns:p14="http://schemas.microsoft.com/office/powerpoint/2010/main" val="10838028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B35C64-27E6-014C-8C06-1723B297D43F}" type="slidenum">
              <a:rPr lang="en-US" smtClean="0"/>
              <a:t>2</a:t>
            </a:fld>
            <a:endParaRPr lang="en-US"/>
          </a:p>
        </p:txBody>
      </p:sp>
    </p:spTree>
    <p:extLst>
      <p:ext uri="{BB962C8B-B14F-4D97-AF65-F5344CB8AC3E}">
        <p14:creationId xmlns:p14="http://schemas.microsoft.com/office/powerpoint/2010/main" val="4200069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B35C64-27E6-014C-8C06-1723B297D43F}" type="slidenum">
              <a:rPr lang="en-US" smtClean="0"/>
              <a:t>11</a:t>
            </a:fld>
            <a:endParaRPr lang="en-US"/>
          </a:p>
        </p:txBody>
      </p:sp>
    </p:spTree>
    <p:extLst>
      <p:ext uri="{BB962C8B-B14F-4D97-AF65-F5344CB8AC3E}">
        <p14:creationId xmlns:p14="http://schemas.microsoft.com/office/powerpoint/2010/main" val="813412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B35C64-27E6-014C-8C06-1723B297D43F}" type="slidenum">
              <a:rPr lang="en-US" smtClean="0"/>
              <a:t>12</a:t>
            </a:fld>
            <a:endParaRPr lang="en-US"/>
          </a:p>
        </p:txBody>
      </p:sp>
    </p:spTree>
    <p:extLst>
      <p:ext uri="{BB962C8B-B14F-4D97-AF65-F5344CB8AC3E}">
        <p14:creationId xmlns:p14="http://schemas.microsoft.com/office/powerpoint/2010/main" val="119548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B35C64-27E6-014C-8C06-1723B297D43F}" type="slidenum">
              <a:rPr lang="en-US" smtClean="0"/>
              <a:t>13</a:t>
            </a:fld>
            <a:endParaRPr lang="en-US"/>
          </a:p>
        </p:txBody>
      </p:sp>
    </p:spTree>
    <p:extLst>
      <p:ext uri="{BB962C8B-B14F-4D97-AF65-F5344CB8AC3E}">
        <p14:creationId xmlns:p14="http://schemas.microsoft.com/office/powerpoint/2010/main" val="3462866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B35C64-27E6-014C-8C06-1723B297D43F}" type="slidenum">
              <a:rPr lang="en-US" smtClean="0"/>
              <a:t>14</a:t>
            </a:fld>
            <a:endParaRPr lang="en-US"/>
          </a:p>
        </p:txBody>
      </p:sp>
    </p:spTree>
    <p:extLst>
      <p:ext uri="{BB962C8B-B14F-4D97-AF65-F5344CB8AC3E}">
        <p14:creationId xmlns:p14="http://schemas.microsoft.com/office/powerpoint/2010/main" val="2975976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B35C64-27E6-014C-8C06-1723B297D43F}" type="slidenum">
              <a:rPr lang="en-US" smtClean="0"/>
              <a:t>15</a:t>
            </a:fld>
            <a:endParaRPr lang="en-US"/>
          </a:p>
        </p:txBody>
      </p:sp>
    </p:spTree>
    <p:extLst>
      <p:ext uri="{BB962C8B-B14F-4D97-AF65-F5344CB8AC3E}">
        <p14:creationId xmlns:p14="http://schemas.microsoft.com/office/powerpoint/2010/main" val="2158396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B35C64-27E6-014C-8C06-1723B297D43F}" type="slidenum">
              <a:rPr lang="en-US" smtClean="0"/>
              <a:t>16</a:t>
            </a:fld>
            <a:endParaRPr lang="en-US"/>
          </a:p>
        </p:txBody>
      </p:sp>
    </p:spTree>
    <p:extLst>
      <p:ext uri="{BB962C8B-B14F-4D97-AF65-F5344CB8AC3E}">
        <p14:creationId xmlns:p14="http://schemas.microsoft.com/office/powerpoint/2010/main" val="476652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B35C64-27E6-014C-8C06-1723B297D43F}" type="slidenum">
              <a:rPr lang="en-US" smtClean="0"/>
              <a:t>17</a:t>
            </a:fld>
            <a:endParaRPr lang="en-US"/>
          </a:p>
        </p:txBody>
      </p:sp>
    </p:spTree>
    <p:extLst>
      <p:ext uri="{BB962C8B-B14F-4D97-AF65-F5344CB8AC3E}">
        <p14:creationId xmlns:p14="http://schemas.microsoft.com/office/powerpoint/2010/main" val="292445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B35C64-27E6-014C-8C06-1723B297D43F}" type="slidenum">
              <a:rPr lang="en-US" smtClean="0"/>
              <a:t>18</a:t>
            </a:fld>
            <a:endParaRPr lang="en-US"/>
          </a:p>
        </p:txBody>
      </p:sp>
    </p:spTree>
    <p:extLst>
      <p:ext uri="{BB962C8B-B14F-4D97-AF65-F5344CB8AC3E}">
        <p14:creationId xmlns:p14="http://schemas.microsoft.com/office/powerpoint/2010/main" val="3621318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B35C64-27E6-014C-8C06-1723B297D43F}" type="slidenum">
              <a:rPr lang="en-US" smtClean="0"/>
              <a:t>19</a:t>
            </a:fld>
            <a:endParaRPr lang="en-US"/>
          </a:p>
        </p:txBody>
      </p:sp>
    </p:spTree>
    <p:extLst>
      <p:ext uri="{BB962C8B-B14F-4D97-AF65-F5344CB8AC3E}">
        <p14:creationId xmlns:p14="http://schemas.microsoft.com/office/powerpoint/2010/main" val="3369502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B35C64-27E6-014C-8C06-1723B297D43F}" type="slidenum">
              <a:rPr lang="en-US" smtClean="0"/>
              <a:t>20</a:t>
            </a:fld>
            <a:endParaRPr lang="en-US"/>
          </a:p>
        </p:txBody>
      </p:sp>
    </p:spTree>
    <p:extLst>
      <p:ext uri="{BB962C8B-B14F-4D97-AF65-F5344CB8AC3E}">
        <p14:creationId xmlns:p14="http://schemas.microsoft.com/office/powerpoint/2010/main" val="4017729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B35C64-27E6-014C-8C06-1723B297D43F}" type="slidenum">
              <a:rPr lang="en-US" smtClean="0"/>
              <a:t>3</a:t>
            </a:fld>
            <a:endParaRPr lang="en-US"/>
          </a:p>
        </p:txBody>
      </p:sp>
    </p:spTree>
    <p:extLst>
      <p:ext uri="{BB962C8B-B14F-4D97-AF65-F5344CB8AC3E}">
        <p14:creationId xmlns:p14="http://schemas.microsoft.com/office/powerpoint/2010/main" val="3100162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B35C64-27E6-014C-8C06-1723B297D43F}" type="slidenum">
              <a:rPr lang="en-US" smtClean="0"/>
              <a:t>21</a:t>
            </a:fld>
            <a:endParaRPr lang="en-US"/>
          </a:p>
        </p:txBody>
      </p:sp>
    </p:spTree>
    <p:extLst>
      <p:ext uri="{BB962C8B-B14F-4D97-AF65-F5344CB8AC3E}">
        <p14:creationId xmlns:p14="http://schemas.microsoft.com/office/powerpoint/2010/main" val="2387704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B35C64-27E6-014C-8C06-1723B297D43F}" type="slidenum">
              <a:rPr lang="en-US" smtClean="0"/>
              <a:t>4</a:t>
            </a:fld>
            <a:endParaRPr lang="en-US"/>
          </a:p>
        </p:txBody>
      </p:sp>
    </p:spTree>
    <p:extLst>
      <p:ext uri="{BB962C8B-B14F-4D97-AF65-F5344CB8AC3E}">
        <p14:creationId xmlns:p14="http://schemas.microsoft.com/office/powerpoint/2010/main" val="208204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B35C64-27E6-014C-8C06-1723B297D43F}" type="slidenum">
              <a:rPr lang="en-US" smtClean="0"/>
              <a:t>5</a:t>
            </a:fld>
            <a:endParaRPr lang="en-US"/>
          </a:p>
        </p:txBody>
      </p:sp>
    </p:spTree>
    <p:extLst>
      <p:ext uri="{BB962C8B-B14F-4D97-AF65-F5344CB8AC3E}">
        <p14:creationId xmlns:p14="http://schemas.microsoft.com/office/powerpoint/2010/main" val="195719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B35C64-27E6-014C-8C06-1723B297D43F}" type="slidenum">
              <a:rPr lang="en-US" smtClean="0"/>
              <a:t>6</a:t>
            </a:fld>
            <a:endParaRPr lang="en-US"/>
          </a:p>
        </p:txBody>
      </p:sp>
    </p:spTree>
    <p:extLst>
      <p:ext uri="{BB962C8B-B14F-4D97-AF65-F5344CB8AC3E}">
        <p14:creationId xmlns:p14="http://schemas.microsoft.com/office/powerpoint/2010/main" val="4061469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B35C64-27E6-014C-8C06-1723B297D43F}" type="slidenum">
              <a:rPr lang="en-US" smtClean="0"/>
              <a:t>7</a:t>
            </a:fld>
            <a:endParaRPr lang="en-US"/>
          </a:p>
        </p:txBody>
      </p:sp>
    </p:spTree>
    <p:extLst>
      <p:ext uri="{BB962C8B-B14F-4D97-AF65-F5344CB8AC3E}">
        <p14:creationId xmlns:p14="http://schemas.microsoft.com/office/powerpoint/2010/main" val="3579349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B35C64-27E6-014C-8C06-1723B297D43F}" type="slidenum">
              <a:rPr lang="en-US" smtClean="0"/>
              <a:t>8</a:t>
            </a:fld>
            <a:endParaRPr lang="en-US"/>
          </a:p>
        </p:txBody>
      </p:sp>
    </p:spTree>
    <p:extLst>
      <p:ext uri="{BB962C8B-B14F-4D97-AF65-F5344CB8AC3E}">
        <p14:creationId xmlns:p14="http://schemas.microsoft.com/office/powerpoint/2010/main" val="1689846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B35C64-27E6-014C-8C06-1723B297D43F}" type="slidenum">
              <a:rPr lang="en-US" smtClean="0"/>
              <a:t>9</a:t>
            </a:fld>
            <a:endParaRPr lang="en-US"/>
          </a:p>
        </p:txBody>
      </p:sp>
    </p:spTree>
    <p:extLst>
      <p:ext uri="{BB962C8B-B14F-4D97-AF65-F5344CB8AC3E}">
        <p14:creationId xmlns:p14="http://schemas.microsoft.com/office/powerpoint/2010/main" val="1159330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B35C64-27E6-014C-8C06-1723B297D43F}" type="slidenum">
              <a:rPr lang="en-US" smtClean="0"/>
              <a:t>10</a:t>
            </a:fld>
            <a:endParaRPr lang="en-US"/>
          </a:p>
        </p:txBody>
      </p:sp>
    </p:spTree>
    <p:extLst>
      <p:ext uri="{BB962C8B-B14F-4D97-AF65-F5344CB8AC3E}">
        <p14:creationId xmlns:p14="http://schemas.microsoft.com/office/powerpoint/2010/main" val="34531500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p:spTree>
      <p:nvGrpSpPr>
        <p:cNvPr id="1" name=""/>
        <p:cNvGrpSpPr/>
        <p:nvPr/>
      </p:nvGrpSpPr>
      <p:grpSpPr>
        <a:xfrm>
          <a:off x="0" y="0"/>
          <a:ext cx="0" cy="0"/>
          <a:chOff x="0" y="0"/>
          <a:chExt cx="0" cy="0"/>
        </a:xfrm>
      </p:grpSpPr>
      <p:pic>
        <p:nvPicPr>
          <p:cNvPr id="6" name="Picture 5" descr="0168 9. Talentino! Conference PPT Template 202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6937160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695158" y="2061410"/>
            <a:ext cx="7753684" cy="37070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95158" y="5944437"/>
            <a:ext cx="2133600" cy="365125"/>
          </a:xfrm>
          <a:prstGeom prst="rect">
            <a:avLst/>
          </a:prstGeom>
        </p:spPr>
        <p:txBody>
          <a:bodyPr/>
          <a:lstStyle/>
          <a:p>
            <a:fld id="{20F67B39-B61C-3A4C-A516-68216119D786}" type="datetime1">
              <a:rPr lang="en-GB" smtClean="0"/>
              <a:t>25/10/2021</a:t>
            </a:fld>
            <a:endParaRPr lang="en-US"/>
          </a:p>
        </p:txBody>
      </p:sp>
      <p:sp>
        <p:nvSpPr>
          <p:cNvPr id="5" name="Footer Placeholder 4"/>
          <p:cNvSpPr>
            <a:spLocks noGrp="1"/>
          </p:cNvSpPr>
          <p:nvPr>
            <p:ph type="ftr" sz="quarter" idx="11"/>
          </p:nvPr>
        </p:nvSpPr>
        <p:spPr>
          <a:xfrm>
            <a:off x="3124200" y="6501731"/>
            <a:ext cx="2895600" cy="365125"/>
          </a:xfrm>
          <a:prstGeom prst="rect">
            <a:avLst/>
          </a:prstGeom>
        </p:spPr>
        <p:txBody>
          <a:bodyPr/>
          <a:lstStyle/>
          <a:p>
            <a:r>
              <a:rPr lang="en-US"/>
              <a:t>Careers at Every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DF7BFB0-E1BF-E14A-89AE-E5736828B302}" type="slidenum">
              <a:rPr lang="en-US" smtClean="0"/>
              <a:t>‹#›</a:t>
            </a:fld>
            <a:endParaRPr lang="en-US"/>
          </a:p>
        </p:txBody>
      </p:sp>
    </p:spTree>
    <p:extLst>
      <p:ext uri="{BB962C8B-B14F-4D97-AF65-F5344CB8AC3E}">
        <p14:creationId xmlns:p14="http://schemas.microsoft.com/office/powerpoint/2010/main" val="63021005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95158" y="5944437"/>
            <a:ext cx="2133600" cy="365125"/>
          </a:xfrm>
          <a:prstGeom prst="rect">
            <a:avLst/>
          </a:prstGeom>
        </p:spPr>
        <p:txBody>
          <a:bodyPr/>
          <a:lstStyle/>
          <a:p>
            <a:fld id="{5794990E-44A8-724F-8F6A-85FE1ECD010B}" type="datetime1">
              <a:rPr lang="en-GB" smtClean="0"/>
              <a:t>25/10/2021</a:t>
            </a:fld>
            <a:endParaRPr lang="en-US"/>
          </a:p>
        </p:txBody>
      </p:sp>
      <p:sp>
        <p:nvSpPr>
          <p:cNvPr id="5" name="Footer Placeholder 4"/>
          <p:cNvSpPr>
            <a:spLocks noGrp="1"/>
          </p:cNvSpPr>
          <p:nvPr>
            <p:ph type="ftr" sz="quarter" idx="11"/>
          </p:nvPr>
        </p:nvSpPr>
        <p:spPr>
          <a:xfrm>
            <a:off x="3124200" y="6501731"/>
            <a:ext cx="2895600" cy="365125"/>
          </a:xfrm>
          <a:prstGeom prst="rect">
            <a:avLst/>
          </a:prstGeom>
        </p:spPr>
        <p:txBody>
          <a:bodyPr/>
          <a:lstStyle/>
          <a:p>
            <a:r>
              <a:rPr lang="en-US"/>
              <a:t>Careers at Every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DF7BFB0-E1BF-E14A-89AE-E5736828B302}" type="slidenum">
              <a:rPr lang="en-US" smtClean="0"/>
              <a:t>‹#›</a:t>
            </a:fld>
            <a:endParaRPr lang="en-US"/>
          </a:p>
        </p:txBody>
      </p:sp>
    </p:spTree>
    <p:extLst>
      <p:ext uri="{BB962C8B-B14F-4D97-AF65-F5344CB8AC3E}">
        <p14:creationId xmlns:p14="http://schemas.microsoft.com/office/powerpoint/2010/main" val="295290415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ner Content">
    <p:spTree>
      <p:nvGrpSpPr>
        <p:cNvPr id="1" name=""/>
        <p:cNvGrpSpPr/>
        <p:nvPr/>
      </p:nvGrpSpPr>
      <p:grpSpPr>
        <a:xfrm>
          <a:off x="0" y="0"/>
          <a:ext cx="0" cy="0"/>
          <a:chOff x="0" y="0"/>
          <a:chExt cx="0" cy="0"/>
        </a:xfrm>
      </p:grpSpPr>
      <p:pic>
        <p:nvPicPr>
          <p:cNvPr id="5" name="Picture 4" descr="0168 9. Talentino! Conference PPT Template 202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7220795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5158" y="5944437"/>
            <a:ext cx="2133600" cy="365125"/>
          </a:xfrm>
          <a:prstGeom prst="rect">
            <a:avLst/>
          </a:prstGeom>
        </p:spPr>
        <p:txBody>
          <a:bodyPr/>
          <a:lstStyle/>
          <a:p>
            <a:fld id="{EF46D052-8A79-C04C-BE6D-045ADCA37E93}" type="datetime1">
              <a:rPr lang="en-GB" smtClean="0"/>
              <a:t>25/10/2021</a:t>
            </a:fld>
            <a:endParaRPr lang="en-US"/>
          </a:p>
        </p:txBody>
      </p:sp>
    </p:spTree>
    <p:extLst>
      <p:ext uri="{BB962C8B-B14F-4D97-AF65-F5344CB8AC3E}">
        <p14:creationId xmlns:p14="http://schemas.microsoft.com/office/powerpoint/2010/main" val="399955301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695158" y="5944437"/>
            <a:ext cx="2133600" cy="365125"/>
          </a:xfrm>
          <a:prstGeom prst="rect">
            <a:avLst/>
          </a:prstGeom>
        </p:spPr>
        <p:txBody>
          <a:bodyPr/>
          <a:lstStyle/>
          <a:p>
            <a:fld id="{1010D594-980C-CF48-8FF4-FC1DA9099DAB}" type="datetime1">
              <a:rPr lang="en-GB" smtClean="0"/>
              <a:t>25/10/2021</a:t>
            </a:fld>
            <a:endParaRPr lang="en-US"/>
          </a:p>
        </p:txBody>
      </p:sp>
      <p:sp>
        <p:nvSpPr>
          <p:cNvPr id="6" name="Footer Placeholder 5"/>
          <p:cNvSpPr>
            <a:spLocks noGrp="1"/>
          </p:cNvSpPr>
          <p:nvPr>
            <p:ph type="ftr" sz="quarter" idx="11"/>
          </p:nvPr>
        </p:nvSpPr>
        <p:spPr>
          <a:xfrm>
            <a:off x="3124200" y="6501731"/>
            <a:ext cx="2895600" cy="365125"/>
          </a:xfrm>
          <a:prstGeom prst="rect">
            <a:avLst/>
          </a:prstGeom>
        </p:spPr>
        <p:txBody>
          <a:bodyPr/>
          <a:lstStyle/>
          <a:p>
            <a:r>
              <a:rPr lang="en-US"/>
              <a:t>Careers at Every Level</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DF7BFB0-E1BF-E14A-89AE-E5736828B302}" type="slidenum">
              <a:rPr lang="en-US" smtClean="0"/>
              <a:t>‹#›</a:t>
            </a:fld>
            <a:endParaRPr lang="en-US"/>
          </a:p>
        </p:txBody>
      </p:sp>
    </p:spTree>
    <p:extLst>
      <p:ext uri="{BB962C8B-B14F-4D97-AF65-F5344CB8AC3E}">
        <p14:creationId xmlns:p14="http://schemas.microsoft.com/office/powerpoint/2010/main" val="129562819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695158" y="5944437"/>
            <a:ext cx="2133600" cy="365125"/>
          </a:xfrm>
          <a:prstGeom prst="rect">
            <a:avLst/>
          </a:prstGeom>
        </p:spPr>
        <p:txBody>
          <a:bodyPr/>
          <a:lstStyle/>
          <a:p>
            <a:fld id="{E8C3D34F-09EF-1945-AD3A-A294D91B3590}" type="datetime1">
              <a:rPr lang="en-GB" smtClean="0"/>
              <a:t>25/10/2021</a:t>
            </a:fld>
            <a:endParaRPr lang="en-US"/>
          </a:p>
        </p:txBody>
      </p:sp>
      <p:sp>
        <p:nvSpPr>
          <p:cNvPr id="8" name="Footer Placeholder 7"/>
          <p:cNvSpPr>
            <a:spLocks noGrp="1"/>
          </p:cNvSpPr>
          <p:nvPr>
            <p:ph type="ftr" sz="quarter" idx="11"/>
          </p:nvPr>
        </p:nvSpPr>
        <p:spPr>
          <a:xfrm>
            <a:off x="3124200" y="6501731"/>
            <a:ext cx="2895600" cy="365125"/>
          </a:xfrm>
          <a:prstGeom prst="rect">
            <a:avLst/>
          </a:prstGeom>
        </p:spPr>
        <p:txBody>
          <a:bodyPr/>
          <a:lstStyle/>
          <a:p>
            <a:r>
              <a:rPr lang="en-US"/>
              <a:t>Careers at Every Level</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DF7BFB0-E1BF-E14A-89AE-E5736828B302}" type="slidenum">
              <a:rPr lang="en-US" smtClean="0"/>
              <a:t>‹#›</a:t>
            </a:fld>
            <a:endParaRPr lang="en-US"/>
          </a:p>
        </p:txBody>
      </p:sp>
    </p:spTree>
    <p:extLst>
      <p:ext uri="{BB962C8B-B14F-4D97-AF65-F5344CB8AC3E}">
        <p14:creationId xmlns:p14="http://schemas.microsoft.com/office/powerpoint/2010/main" val="287792475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a:xfrm>
            <a:off x="695158" y="5944437"/>
            <a:ext cx="2133600" cy="365125"/>
          </a:xfrm>
          <a:prstGeom prst="rect">
            <a:avLst/>
          </a:prstGeom>
        </p:spPr>
        <p:txBody>
          <a:bodyPr/>
          <a:lstStyle/>
          <a:p>
            <a:fld id="{DCA14C0F-9C93-B644-BE71-91E6603C12C1}" type="datetime1">
              <a:rPr lang="en-GB" smtClean="0"/>
              <a:t>25/10/2021</a:t>
            </a:fld>
            <a:endParaRPr lang="en-US"/>
          </a:p>
        </p:txBody>
      </p:sp>
      <p:sp>
        <p:nvSpPr>
          <p:cNvPr id="4" name="Footer Placeholder 3"/>
          <p:cNvSpPr>
            <a:spLocks noGrp="1"/>
          </p:cNvSpPr>
          <p:nvPr>
            <p:ph type="ftr" sz="quarter" idx="11"/>
          </p:nvPr>
        </p:nvSpPr>
        <p:spPr>
          <a:xfrm>
            <a:off x="3124200" y="6501731"/>
            <a:ext cx="2895600" cy="365125"/>
          </a:xfrm>
          <a:prstGeom prst="rect">
            <a:avLst/>
          </a:prstGeom>
        </p:spPr>
        <p:txBody>
          <a:bodyPr/>
          <a:lstStyle/>
          <a:p>
            <a:r>
              <a:rPr lang="en-US"/>
              <a:t>Careers at Every Level</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DF7BFB0-E1BF-E14A-89AE-E5736828B302}" type="slidenum">
              <a:rPr lang="en-US" smtClean="0"/>
              <a:t>‹#›</a:t>
            </a:fld>
            <a:endParaRPr lang="en-US"/>
          </a:p>
        </p:txBody>
      </p:sp>
    </p:spTree>
    <p:extLst>
      <p:ext uri="{BB962C8B-B14F-4D97-AF65-F5344CB8AC3E}">
        <p14:creationId xmlns:p14="http://schemas.microsoft.com/office/powerpoint/2010/main" val="330156898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5158" y="5944437"/>
            <a:ext cx="2133600" cy="365125"/>
          </a:xfrm>
          <a:prstGeom prst="rect">
            <a:avLst/>
          </a:prstGeom>
        </p:spPr>
        <p:txBody>
          <a:bodyPr/>
          <a:lstStyle/>
          <a:p>
            <a:fld id="{CC455F1E-9B81-6646-B909-0AA6AF1F2ABD}" type="datetime1">
              <a:rPr lang="en-GB" smtClean="0"/>
              <a:t>25/10/2021</a:t>
            </a:fld>
            <a:endParaRPr lang="en-US"/>
          </a:p>
        </p:txBody>
      </p:sp>
      <p:sp>
        <p:nvSpPr>
          <p:cNvPr id="3" name="Footer Placeholder 2"/>
          <p:cNvSpPr>
            <a:spLocks noGrp="1"/>
          </p:cNvSpPr>
          <p:nvPr>
            <p:ph type="ftr" sz="quarter" idx="11"/>
          </p:nvPr>
        </p:nvSpPr>
        <p:spPr>
          <a:xfrm>
            <a:off x="3124200" y="6501731"/>
            <a:ext cx="2895600" cy="365125"/>
          </a:xfrm>
          <a:prstGeom prst="rect">
            <a:avLst/>
          </a:prstGeom>
        </p:spPr>
        <p:txBody>
          <a:bodyPr/>
          <a:lstStyle/>
          <a:p>
            <a:r>
              <a:rPr lang="en-US"/>
              <a:t>Careers at Every Level</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DF7BFB0-E1BF-E14A-89AE-E5736828B302}" type="slidenum">
              <a:rPr lang="en-US" smtClean="0"/>
              <a:t>‹#›</a:t>
            </a:fld>
            <a:endParaRPr lang="en-US"/>
          </a:p>
        </p:txBody>
      </p:sp>
    </p:spTree>
    <p:extLst>
      <p:ext uri="{BB962C8B-B14F-4D97-AF65-F5344CB8AC3E}">
        <p14:creationId xmlns:p14="http://schemas.microsoft.com/office/powerpoint/2010/main" val="80973838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695158" y="5944437"/>
            <a:ext cx="2133600" cy="365125"/>
          </a:xfrm>
          <a:prstGeom prst="rect">
            <a:avLst/>
          </a:prstGeom>
        </p:spPr>
        <p:txBody>
          <a:bodyPr/>
          <a:lstStyle/>
          <a:p>
            <a:fld id="{7CE797A0-B4EC-5D46-A40F-7114E392CA02}" type="datetime1">
              <a:rPr lang="en-GB" smtClean="0"/>
              <a:t>25/10/2021</a:t>
            </a:fld>
            <a:endParaRPr lang="en-US"/>
          </a:p>
        </p:txBody>
      </p:sp>
      <p:sp>
        <p:nvSpPr>
          <p:cNvPr id="6" name="Footer Placeholder 5"/>
          <p:cNvSpPr>
            <a:spLocks noGrp="1"/>
          </p:cNvSpPr>
          <p:nvPr>
            <p:ph type="ftr" sz="quarter" idx="11"/>
          </p:nvPr>
        </p:nvSpPr>
        <p:spPr>
          <a:xfrm>
            <a:off x="3124200" y="6501731"/>
            <a:ext cx="2895600" cy="365125"/>
          </a:xfrm>
          <a:prstGeom prst="rect">
            <a:avLst/>
          </a:prstGeom>
        </p:spPr>
        <p:txBody>
          <a:bodyPr/>
          <a:lstStyle/>
          <a:p>
            <a:r>
              <a:rPr lang="en-US"/>
              <a:t>Careers at Every Level</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DF7BFB0-E1BF-E14A-89AE-E5736828B302}" type="slidenum">
              <a:rPr lang="en-US" smtClean="0"/>
              <a:t>‹#›</a:t>
            </a:fld>
            <a:endParaRPr lang="en-US"/>
          </a:p>
        </p:txBody>
      </p:sp>
    </p:spTree>
    <p:extLst>
      <p:ext uri="{BB962C8B-B14F-4D97-AF65-F5344CB8AC3E}">
        <p14:creationId xmlns:p14="http://schemas.microsoft.com/office/powerpoint/2010/main" val="426014614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695158" y="5944437"/>
            <a:ext cx="2133600" cy="365125"/>
          </a:xfrm>
          <a:prstGeom prst="rect">
            <a:avLst/>
          </a:prstGeom>
        </p:spPr>
        <p:txBody>
          <a:bodyPr/>
          <a:lstStyle/>
          <a:p>
            <a:fld id="{FC0D26D4-8F0C-104E-BFB9-B50CEE4879D0}" type="datetime1">
              <a:rPr lang="en-GB" smtClean="0"/>
              <a:t>25/10/2021</a:t>
            </a:fld>
            <a:endParaRPr lang="en-US"/>
          </a:p>
        </p:txBody>
      </p:sp>
      <p:sp>
        <p:nvSpPr>
          <p:cNvPr id="6" name="Footer Placeholder 5"/>
          <p:cNvSpPr>
            <a:spLocks noGrp="1"/>
          </p:cNvSpPr>
          <p:nvPr>
            <p:ph type="ftr" sz="quarter" idx="11"/>
          </p:nvPr>
        </p:nvSpPr>
        <p:spPr>
          <a:xfrm>
            <a:off x="3124200" y="6501731"/>
            <a:ext cx="2895600" cy="365125"/>
          </a:xfrm>
          <a:prstGeom prst="rect">
            <a:avLst/>
          </a:prstGeom>
        </p:spPr>
        <p:txBody>
          <a:bodyPr/>
          <a:lstStyle/>
          <a:p>
            <a:r>
              <a:rPr lang="en-US"/>
              <a:t>Careers at Every Level</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DF7BFB0-E1BF-E14A-89AE-E5736828B302}" type="slidenum">
              <a:rPr lang="en-US" smtClean="0"/>
              <a:t>‹#›</a:t>
            </a:fld>
            <a:endParaRPr lang="en-US"/>
          </a:p>
        </p:txBody>
      </p:sp>
    </p:spTree>
    <p:extLst>
      <p:ext uri="{BB962C8B-B14F-4D97-AF65-F5344CB8AC3E}">
        <p14:creationId xmlns:p14="http://schemas.microsoft.com/office/powerpoint/2010/main" val="317934911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7846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7F7F7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7F7F7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7F7F7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7F7F7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7F7F7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hatsyourstrength.co.uk/video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preparingforadulthood.org.uk/downloads/young-people-and-family-participation/factsheet-the-mental-capacity-act-2005-and-supported-decision-making.ht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hiiEeMN7vbQ"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preparingforadulthood.org.uk/SiteAssets/Downloads/yeded5wb636481748062535810.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hyperlink" Target="http://www.preparingforadulthood.org.uk/downloads/person-centred-plann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resources.careersandenterprise.co.uk/browse-category/send?filter=&amp;page=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mailto:talktojules@outlook.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gov.uk/government/publications/careers-guidance-provision-for-young-people-in-school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resources.careersandenterprise.co.uk/sites/default/files/2021-09/what-works-personal-guidance.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preparingforadulthood.org.uk/"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thecdi.net/write/Documents/CDI_The_differences_between_career_information_and_guidance.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s://councilfordisabledchildren.org.uk/what-we-do-0/networks/information-advice-and-support-services-network/find-your-local-ias-servic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contact.org.uk/" TargetMode="External"/><Relationship Id="rId4" Type="http://schemas.openxmlformats.org/officeDocument/2006/relationships/hyperlink" Target="http://www.disabilityrightsuk.org/how-we-can-help/advice-and-inform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06118" y="3848479"/>
            <a:ext cx="7636040" cy="77579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3" name="Title 1"/>
          <p:cNvSpPr txBox="1">
            <a:spLocks/>
          </p:cNvSpPr>
          <p:nvPr/>
        </p:nvSpPr>
        <p:spPr>
          <a:xfrm>
            <a:off x="806118" y="4636089"/>
            <a:ext cx="7636040" cy="57112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100" dirty="0"/>
          </a:p>
        </p:txBody>
      </p:sp>
    </p:spTree>
    <p:extLst>
      <p:ext uri="{BB962C8B-B14F-4D97-AF65-F5344CB8AC3E}">
        <p14:creationId xmlns:p14="http://schemas.microsoft.com/office/powerpoint/2010/main" val="43281951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06118" y="2009194"/>
            <a:ext cx="7582566" cy="358549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400" dirty="0"/>
          </a:p>
        </p:txBody>
      </p:sp>
      <p:pic>
        <p:nvPicPr>
          <p:cNvPr id="4" name="Picture 3">
            <a:extLst>
              <a:ext uri="{FF2B5EF4-FFF2-40B4-BE49-F238E27FC236}">
                <a16:creationId xmlns:a16="http://schemas.microsoft.com/office/drawing/2014/main" id="{111732DD-7EF4-44AF-B1C4-C9EEF4A16BCC}"/>
              </a:ext>
            </a:extLst>
          </p:cNvPr>
          <p:cNvPicPr>
            <a:picLocks noChangeAspect="1"/>
          </p:cNvPicPr>
          <p:nvPr/>
        </p:nvPicPr>
        <p:blipFill rotWithShape="1">
          <a:blip r:embed="rId3"/>
          <a:srcRect l="17076" t="3481" r="17500" b="4963"/>
          <a:stretch/>
        </p:blipFill>
        <p:spPr>
          <a:xfrm>
            <a:off x="2049114" y="716280"/>
            <a:ext cx="5982366" cy="4709160"/>
          </a:xfrm>
          <a:prstGeom prst="rect">
            <a:avLst/>
          </a:prstGeom>
        </p:spPr>
      </p:pic>
      <p:sp>
        <p:nvSpPr>
          <p:cNvPr id="6" name="TextBox 5">
            <a:extLst>
              <a:ext uri="{FF2B5EF4-FFF2-40B4-BE49-F238E27FC236}">
                <a16:creationId xmlns:a16="http://schemas.microsoft.com/office/drawing/2014/main" id="{69B18217-1C3B-436F-BF74-70AB63B3B925}"/>
              </a:ext>
            </a:extLst>
          </p:cNvPr>
          <p:cNvSpPr txBox="1"/>
          <p:nvPr/>
        </p:nvSpPr>
        <p:spPr>
          <a:xfrm>
            <a:off x="1242996" y="5425440"/>
            <a:ext cx="7276164" cy="646331"/>
          </a:xfrm>
          <a:prstGeom prst="rect">
            <a:avLst/>
          </a:prstGeom>
          <a:noFill/>
        </p:spPr>
        <p:txBody>
          <a:bodyPr wrap="square">
            <a:spAutoFit/>
          </a:bodyPr>
          <a:lstStyle/>
          <a:p>
            <a:r>
              <a:rPr lang="en-GB" dirty="0"/>
              <a:t>https://nationalcareers.service.gov.uk/careers-advice/options-with-education-health-and-care-plan/</a:t>
            </a:r>
          </a:p>
        </p:txBody>
      </p:sp>
    </p:spTree>
    <p:extLst>
      <p:ext uri="{BB962C8B-B14F-4D97-AF65-F5344CB8AC3E}">
        <p14:creationId xmlns:p14="http://schemas.microsoft.com/office/powerpoint/2010/main" val="255745447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06118" y="2009194"/>
            <a:ext cx="7582566" cy="358549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400" dirty="0"/>
          </a:p>
        </p:txBody>
      </p:sp>
      <p:sp>
        <p:nvSpPr>
          <p:cNvPr id="2" name="Rectangle 1">
            <a:extLst>
              <a:ext uri="{FF2B5EF4-FFF2-40B4-BE49-F238E27FC236}">
                <a16:creationId xmlns:a16="http://schemas.microsoft.com/office/drawing/2014/main" id="{3D032CC2-218E-4A23-AB6A-862E66B4FD93}"/>
              </a:ext>
            </a:extLst>
          </p:cNvPr>
          <p:cNvSpPr/>
          <p:nvPr/>
        </p:nvSpPr>
        <p:spPr>
          <a:xfrm>
            <a:off x="1255246" y="661880"/>
            <a:ext cx="6351783" cy="954107"/>
          </a:xfrm>
          <a:prstGeom prst="rect">
            <a:avLst/>
          </a:prstGeom>
          <a:noFill/>
        </p:spPr>
        <p:txBody>
          <a:bodyPr wrap="square" lIns="91440" tIns="45720" rIns="91440" bIns="45720">
            <a:spAutoFit/>
          </a:bodyPr>
          <a:lstStyle/>
          <a:p>
            <a:pPr algn="ctr"/>
            <a:r>
              <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Prepare your students </a:t>
            </a:r>
          </a:p>
          <a:p>
            <a:pPr algn="ctr"/>
            <a:r>
              <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and their circles of support</a:t>
            </a:r>
          </a:p>
        </p:txBody>
      </p:sp>
      <p:sp>
        <p:nvSpPr>
          <p:cNvPr id="6" name="TextBox 5">
            <a:extLst>
              <a:ext uri="{FF2B5EF4-FFF2-40B4-BE49-F238E27FC236}">
                <a16:creationId xmlns:a16="http://schemas.microsoft.com/office/drawing/2014/main" id="{ECC4AC43-C60D-4F04-9C52-0EB453C3C117}"/>
              </a:ext>
            </a:extLst>
          </p:cNvPr>
          <p:cNvSpPr txBox="1"/>
          <p:nvPr/>
        </p:nvSpPr>
        <p:spPr>
          <a:xfrm>
            <a:off x="930533" y="1409236"/>
            <a:ext cx="5439584" cy="4039525"/>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ts val="0"/>
              </a:spcBef>
              <a:spcAft>
                <a:spcPts val="0"/>
              </a:spcAft>
              <a:buClrTx/>
              <a:buSzTx/>
              <a:buFontTx/>
              <a:buNone/>
              <a:tabLst/>
              <a:defRPr/>
            </a:pPr>
            <a:endParaRPr lang="en-US" sz="1600" dirty="0">
              <a:solidFill>
                <a:srgbClr val="000000"/>
              </a:solidFill>
              <a:latin typeface="Century Gothic"/>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entury Gothic"/>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accent1"/>
                </a:solidFill>
                <a:effectLst/>
                <a:uLnTx/>
                <a:uFillTx/>
                <a:latin typeface="Century Gothic"/>
                <a:ea typeface="+mn-ea"/>
                <a:cs typeface="+mn-cs"/>
              </a:rPr>
              <a:t>               Reduce anxiety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002060"/>
              </a:solidFill>
              <a:effectLst/>
              <a:uLnTx/>
              <a:uFillTx/>
              <a:latin typeface="Century Gothic"/>
              <a:ea typeface="+mn-ea"/>
              <a:cs typeface="+mn-cs"/>
            </a:endParaRPr>
          </a:p>
          <a:p>
            <a:pPr marL="285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000000"/>
                </a:solidFill>
                <a:effectLst/>
                <a:uLnTx/>
                <a:uFillTx/>
                <a:latin typeface="Century Gothic"/>
                <a:ea typeface="+mn-ea"/>
                <a:cs typeface="+mn-cs"/>
              </a:rPr>
              <a:t>Career guidance has no rights and wrongs – it is about exploring ideas and being supported to plan in a way that suits YOU</a:t>
            </a:r>
          </a:p>
          <a:p>
            <a:pPr marL="285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000000"/>
                </a:solidFill>
                <a:effectLst/>
                <a:uLnTx/>
                <a:uFillTx/>
                <a:latin typeface="Century Gothic"/>
                <a:ea typeface="+mn-ea"/>
                <a:cs typeface="+mn-cs"/>
              </a:rPr>
              <a:t>It is not a one-off – people can take time to make choices, and it is OK to change your mind… or not have any idea what you want just yet</a:t>
            </a:r>
          </a:p>
          <a:p>
            <a:pPr marL="285750" indent="-285750">
              <a:lnSpc>
                <a:spcPct val="150000"/>
              </a:lnSpc>
              <a:buFont typeface="Wingdings" panose="05000000000000000000" pitchFamily="2" charset="2"/>
              <a:buChar char="ü"/>
              <a:defRPr/>
            </a:pPr>
            <a:r>
              <a:rPr lang="en-US" sz="1600" dirty="0">
                <a:solidFill>
                  <a:srgbClr val="000000"/>
                </a:solidFill>
                <a:latin typeface="Century Gothic"/>
              </a:rPr>
              <a:t>It can be fun!!!</a:t>
            </a:r>
          </a:p>
          <a:p>
            <a:pPr marR="0" lvl="0" algn="l" defTabSz="4572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srgbClr val="000000"/>
              </a:solidFill>
              <a:effectLst/>
              <a:uLnTx/>
              <a:uFillTx/>
              <a:latin typeface="Century Gothic"/>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E308D11C-31EF-4B88-8EF4-B7D4A715A109}"/>
              </a:ext>
            </a:extLst>
          </p:cNvPr>
          <p:cNvSpPr txBox="1"/>
          <p:nvPr/>
        </p:nvSpPr>
        <p:spPr>
          <a:xfrm>
            <a:off x="1047694" y="5201478"/>
            <a:ext cx="7303088" cy="584775"/>
          </a:xfrm>
          <a:prstGeom prst="rect">
            <a:avLst/>
          </a:prstGeom>
          <a:noFill/>
        </p:spPr>
        <p:txBody>
          <a:bodyPr wrap="square">
            <a:spAutoFit/>
          </a:bodyPr>
          <a:lstStyle/>
          <a:p>
            <a:r>
              <a:rPr lang="en-GB" sz="1400" dirty="0">
                <a:latin typeface="Century Gothic" panose="020B0502020202020204" pitchFamily="34" charset="0"/>
              </a:rPr>
              <a:t>To see a Career Guidance Professional showing you how to have fun with decision-making watch Katherine :  </a:t>
            </a:r>
            <a:r>
              <a:rPr lang="en-GB" sz="1400" dirty="0">
                <a:latin typeface="Century Gothic" panose="020B0502020202020204" pitchFamily="34" charset="0"/>
                <a:hlinkClick r:id="rId3"/>
              </a:rPr>
              <a:t>https://whatsyourstrength.co.uk/videos</a:t>
            </a:r>
            <a:r>
              <a:rPr lang="en-GB" dirty="0">
                <a:hlinkClick r:id="rId3"/>
              </a:rPr>
              <a:t>/</a:t>
            </a:r>
            <a:r>
              <a:rPr lang="en-GB" dirty="0"/>
              <a:t> </a:t>
            </a:r>
          </a:p>
        </p:txBody>
      </p:sp>
      <p:pic>
        <p:nvPicPr>
          <p:cNvPr id="5" name="Picture 4">
            <a:extLst>
              <a:ext uri="{FF2B5EF4-FFF2-40B4-BE49-F238E27FC236}">
                <a16:creationId xmlns:a16="http://schemas.microsoft.com/office/drawing/2014/main" id="{6B8E2F1E-B429-4828-B2A3-C754BE51D6E4}"/>
              </a:ext>
            </a:extLst>
          </p:cNvPr>
          <p:cNvPicPr>
            <a:picLocks noChangeAspect="1"/>
          </p:cNvPicPr>
          <p:nvPr/>
        </p:nvPicPr>
        <p:blipFill>
          <a:blip r:embed="rId4"/>
          <a:stretch>
            <a:fillRect/>
          </a:stretch>
        </p:blipFill>
        <p:spPr>
          <a:xfrm>
            <a:off x="6494532" y="2899937"/>
            <a:ext cx="1697783" cy="1058125"/>
          </a:xfrm>
          <a:prstGeom prst="rect">
            <a:avLst/>
          </a:prstGeom>
        </p:spPr>
      </p:pic>
    </p:spTree>
    <p:extLst>
      <p:ext uri="{BB962C8B-B14F-4D97-AF65-F5344CB8AC3E}">
        <p14:creationId xmlns:p14="http://schemas.microsoft.com/office/powerpoint/2010/main" val="104086320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06118" y="2009194"/>
            <a:ext cx="7582566" cy="358549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400" dirty="0"/>
          </a:p>
        </p:txBody>
      </p:sp>
      <p:sp>
        <p:nvSpPr>
          <p:cNvPr id="2" name="Rectangle 1">
            <a:extLst>
              <a:ext uri="{FF2B5EF4-FFF2-40B4-BE49-F238E27FC236}">
                <a16:creationId xmlns:a16="http://schemas.microsoft.com/office/drawing/2014/main" id="{3D032CC2-218E-4A23-AB6A-862E66B4FD93}"/>
              </a:ext>
            </a:extLst>
          </p:cNvPr>
          <p:cNvSpPr/>
          <p:nvPr/>
        </p:nvSpPr>
        <p:spPr>
          <a:xfrm>
            <a:off x="1255246" y="661880"/>
            <a:ext cx="6351783" cy="954107"/>
          </a:xfrm>
          <a:prstGeom prst="rect">
            <a:avLst/>
          </a:prstGeom>
          <a:noFill/>
        </p:spPr>
        <p:txBody>
          <a:bodyPr wrap="square" lIns="91440" tIns="45720" rIns="91440" bIns="45720">
            <a:spAutoFit/>
          </a:bodyPr>
          <a:lstStyle/>
          <a:p>
            <a:pPr algn="ctr"/>
            <a:r>
              <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Prepare your students </a:t>
            </a:r>
          </a:p>
          <a:p>
            <a:pPr algn="ctr"/>
            <a:r>
              <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and their circles of support</a:t>
            </a:r>
          </a:p>
        </p:txBody>
      </p:sp>
      <p:sp>
        <p:nvSpPr>
          <p:cNvPr id="6" name="TextBox 5">
            <a:extLst>
              <a:ext uri="{FF2B5EF4-FFF2-40B4-BE49-F238E27FC236}">
                <a16:creationId xmlns:a16="http://schemas.microsoft.com/office/drawing/2014/main" id="{ECC4AC43-C60D-4F04-9C52-0EB453C3C117}"/>
              </a:ext>
            </a:extLst>
          </p:cNvPr>
          <p:cNvSpPr txBox="1"/>
          <p:nvPr/>
        </p:nvSpPr>
        <p:spPr>
          <a:xfrm>
            <a:off x="2967296" y="728519"/>
            <a:ext cx="5311345" cy="5400962"/>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ts val="0"/>
              </a:spcBef>
              <a:spcAft>
                <a:spcPts val="0"/>
              </a:spcAft>
              <a:buClrTx/>
              <a:buSzTx/>
              <a:buFontTx/>
              <a:buNone/>
              <a:tabLst/>
              <a:defRPr/>
            </a:pPr>
            <a:endParaRPr lang="en-US" sz="2400" dirty="0">
              <a:solidFill>
                <a:srgbClr val="000000"/>
              </a:solidFill>
              <a:latin typeface="Century Gothic"/>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srgbClr val="000000"/>
              </a:solidFill>
              <a:effectLst/>
              <a:uLnTx/>
              <a:uFillTx/>
              <a:latin typeface="Century Gothic"/>
              <a:ea typeface="+mn-ea"/>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accent1"/>
                </a:solidFill>
                <a:effectLst/>
                <a:uLnTx/>
                <a:uFillTx/>
                <a:latin typeface="Century Gothic"/>
                <a:ea typeface="+mn-ea"/>
                <a:cs typeface="+mn-cs"/>
              </a:rPr>
              <a:t>Mental Capacity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002060"/>
              </a:solidFill>
              <a:effectLst/>
              <a:uLnTx/>
              <a:uFillTx/>
              <a:latin typeface="Century Gothic"/>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Century Gothic"/>
                <a:ea typeface="+mn-ea"/>
                <a:cs typeface="+mn-cs"/>
              </a:rPr>
              <a:t>The legal concept of mental capacity is contained in the Mental Capacity Act 2005 and the Mental Capacity Act Code of Practice, which is statutory guidance.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2060"/>
              </a:solidFill>
              <a:effectLst/>
              <a:uLnTx/>
              <a:uFillTx/>
              <a:latin typeface="Century Gothic"/>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Century Gothic"/>
                <a:ea typeface="+mn-ea"/>
                <a:cs typeface="+mn-cs"/>
              </a:rPr>
              <a:t>Mental capacity is assessed in relation to the particular decision which needs to be made. This means that whether a young person has mental capacity to make a particular decision or not has to be considered on an individual basis in the light of the circumstances at the time.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entury Gothic"/>
              <a:ea typeface="+mn-ea"/>
              <a:cs typeface="+mn-cs"/>
            </a:endParaRPr>
          </a:p>
        </p:txBody>
      </p:sp>
      <p:pic>
        <p:nvPicPr>
          <p:cNvPr id="7" name="Picture 6">
            <a:extLst>
              <a:ext uri="{FF2B5EF4-FFF2-40B4-BE49-F238E27FC236}">
                <a16:creationId xmlns:a16="http://schemas.microsoft.com/office/drawing/2014/main" id="{B34EDC87-F7AA-4DEB-A94C-6B858AE125B6}"/>
              </a:ext>
            </a:extLst>
          </p:cNvPr>
          <p:cNvPicPr>
            <a:picLocks noChangeAspect="1"/>
          </p:cNvPicPr>
          <p:nvPr/>
        </p:nvPicPr>
        <p:blipFill>
          <a:blip r:embed="rId3"/>
          <a:stretch>
            <a:fillRect/>
          </a:stretch>
        </p:blipFill>
        <p:spPr>
          <a:xfrm>
            <a:off x="806118" y="3080586"/>
            <a:ext cx="2051135" cy="1273863"/>
          </a:xfrm>
          <a:prstGeom prst="rect">
            <a:avLst/>
          </a:prstGeom>
        </p:spPr>
      </p:pic>
      <p:sp>
        <p:nvSpPr>
          <p:cNvPr id="9" name="TextBox 8">
            <a:extLst>
              <a:ext uri="{FF2B5EF4-FFF2-40B4-BE49-F238E27FC236}">
                <a16:creationId xmlns:a16="http://schemas.microsoft.com/office/drawing/2014/main" id="{255BA306-2EE2-485B-AA53-DB5BE9AA5B72}"/>
              </a:ext>
            </a:extLst>
          </p:cNvPr>
          <p:cNvSpPr txBox="1"/>
          <p:nvPr/>
        </p:nvSpPr>
        <p:spPr>
          <a:xfrm>
            <a:off x="1034794" y="5323631"/>
            <a:ext cx="6792685" cy="523220"/>
          </a:xfrm>
          <a:prstGeom prst="rect">
            <a:avLst/>
          </a:prstGeom>
          <a:noFill/>
        </p:spPr>
        <p:txBody>
          <a:bodyPr wrap="square">
            <a:spAutoFit/>
          </a:bodyPr>
          <a:lstStyle/>
          <a:p>
            <a:r>
              <a:rPr lang="en-GB" sz="1400" dirty="0">
                <a:hlinkClick r:id="rId4"/>
              </a:rPr>
              <a:t>www.preparingforadulthood.org.uk/downloads/young-people-and-family-participation/factsheet-the-mental-capacity-act-2005-and-supported-decision-making.htm</a:t>
            </a:r>
            <a:r>
              <a:rPr lang="en-GB" sz="1400" dirty="0"/>
              <a:t> </a:t>
            </a:r>
          </a:p>
        </p:txBody>
      </p:sp>
    </p:spTree>
    <p:extLst>
      <p:ext uri="{BB962C8B-B14F-4D97-AF65-F5344CB8AC3E}">
        <p14:creationId xmlns:p14="http://schemas.microsoft.com/office/powerpoint/2010/main" val="196659215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06118" y="2009194"/>
            <a:ext cx="7582566" cy="358549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400" dirty="0"/>
          </a:p>
        </p:txBody>
      </p:sp>
      <p:sp>
        <p:nvSpPr>
          <p:cNvPr id="2" name="Rectangle 1">
            <a:extLst>
              <a:ext uri="{FF2B5EF4-FFF2-40B4-BE49-F238E27FC236}">
                <a16:creationId xmlns:a16="http://schemas.microsoft.com/office/drawing/2014/main" id="{3D032CC2-218E-4A23-AB6A-862E66B4FD93}"/>
              </a:ext>
            </a:extLst>
          </p:cNvPr>
          <p:cNvSpPr/>
          <p:nvPr/>
        </p:nvSpPr>
        <p:spPr>
          <a:xfrm>
            <a:off x="1255246" y="661880"/>
            <a:ext cx="6351783" cy="954107"/>
          </a:xfrm>
          <a:prstGeom prst="rect">
            <a:avLst/>
          </a:prstGeom>
          <a:noFill/>
        </p:spPr>
        <p:txBody>
          <a:bodyPr wrap="square" lIns="91440" tIns="45720" rIns="91440" bIns="45720">
            <a:spAutoFit/>
          </a:bodyPr>
          <a:lstStyle/>
          <a:p>
            <a:pPr algn="ctr"/>
            <a:r>
              <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Prepare your students </a:t>
            </a:r>
          </a:p>
          <a:p>
            <a:pPr algn="ctr"/>
            <a:r>
              <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and their circles of support</a:t>
            </a:r>
          </a:p>
        </p:txBody>
      </p:sp>
      <p:sp>
        <p:nvSpPr>
          <p:cNvPr id="5" name="TextBox 4">
            <a:extLst>
              <a:ext uri="{FF2B5EF4-FFF2-40B4-BE49-F238E27FC236}">
                <a16:creationId xmlns:a16="http://schemas.microsoft.com/office/drawing/2014/main" id="{46152229-D048-4142-9A4A-5208B86B451D}"/>
              </a:ext>
            </a:extLst>
          </p:cNvPr>
          <p:cNvSpPr txBox="1"/>
          <p:nvPr/>
        </p:nvSpPr>
        <p:spPr>
          <a:xfrm>
            <a:off x="987260" y="1757268"/>
            <a:ext cx="7350622" cy="4985980"/>
          </a:xfrm>
          <a:prstGeom prst="rect">
            <a:avLst/>
          </a:prstGeom>
          <a:noFill/>
        </p:spPr>
        <p:txBody>
          <a:bodyPr wrap="square" rtlCol="0">
            <a:spAutoFit/>
          </a:bodyPr>
          <a:lstStyle/>
          <a:p>
            <a:pPr algn="ctr"/>
            <a:r>
              <a:rPr lang="en-GB" sz="2000" b="1" dirty="0">
                <a:solidFill>
                  <a:schemeClr val="accent1"/>
                </a:solidFill>
                <a:latin typeface="Century Gothic" panose="020B0502020202020204" pitchFamily="34" charset="0"/>
              </a:rPr>
              <a:t>Practice</a:t>
            </a:r>
          </a:p>
          <a:p>
            <a:endParaRPr lang="en-GB" sz="1600" dirty="0">
              <a:latin typeface="Century Gothic" panose="020B0502020202020204" pitchFamily="34" charset="0"/>
            </a:endParaRPr>
          </a:p>
          <a:p>
            <a:r>
              <a:rPr lang="en-GB" sz="1600" dirty="0">
                <a:latin typeface="Century Gothic" panose="020B0502020202020204" pitchFamily="34" charset="0"/>
              </a:rPr>
              <a:t>People are afraid of making mistakes</a:t>
            </a:r>
          </a:p>
          <a:p>
            <a:endParaRPr lang="en-GB" sz="1600" dirty="0">
              <a:latin typeface="Century Gothic" panose="020B0502020202020204" pitchFamily="34" charset="0"/>
            </a:endParaRPr>
          </a:p>
          <a:p>
            <a:r>
              <a:rPr lang="en-GB" sz="1600" dirty="0">
                <a:latin typeface="Century Gothic" panose="020B0502020202020204" pitchFamily="34" charset="0"/>
              </a:rPr>
              <a:t>Practice the skills involved in decision-making with your students</a:t>
            </a:r>
          </a:p>
          <a:p>
            <a:pPr marL="742950" lvl="1" indent="-285750">
              <a:buFont typeface="Wingdings" panose="05000000000000000000" pitchFamily="2" charset="2"/>
              <a:buChar char="ü"/>
            </a:pPr>
            <a:r>
              <a:rPr lang="en-GB" sz="1600" dirty="0">
                <a:latin typeface="Century Gothic" panose="020B0502020202020204" pitchFamily="34" charset="0"/>
              </a:rPr>
              <a:t>Answering questions</a:t>
            </a:r>
          </a:p>
          <a:p>
            <a:pPr marL="742950" lvl="1" indent="-285750">
              <a:buFont typeface="Wingdings" panose="05000000000000000000" pitchFamily="2" charset="2"/>
              <a:buChar char="ü"/>
            </a:pPr>
            <a:r>
              <a:rPr lang="en-GB" sz="1600" dirty="0">
                <a:latin typeface="Century Gothic" panose="020B0502020202020204" pitchFamily="34" charset="0"/>
              </a:rPr>
              <a:t>Asking questions</a:t>
            </a:r>
          </a:p>
          <a:p>
            <a:pPr marL="742950" lvl="1" indent="-285750">
              <a:buFont typeface="Wingdings" panose="05000000000000000000" pitchFamily="2" charset="2"/>
              <a:buChar char="ü"/>
            </a:pPr>
            <a:r>
              <a:rPr lang="en-GB" sz="1600" dirty="0">
                <a:latin typeface="Century Gothic" panose="020B0502020202020204" pitchFamily="34" charset="0"/>
              </a:rPr>
              <a:t>Using an advocate</a:t>
            </a:r>
          </a:p>
          <a:p>
            <a:pPr marL="742950" lvl="1" indent="-285750">
              <a:buFont typeface="Wingdings" panose="05000000000000000000" pitchFamily="2" charset="2"/>
              <a:buChar char="ü"/>
            </a:pPr>
            <a:r>
              <a:rPr lang="en-GB" sz="1600" dirty="0">
                <a:latin typeface="Century Gothic" panose="020B0502020202020204" pitchFamily="34" charset="0"/>
              </a:rPr>
              <a:t>Talking about yourself</a:t>
            </a:r>
          </a:p>
          <a:p>
            <a:pPr marL="742950" lvl="1" indent="-285750">
              <a:buFont typeface="Wingdings" panose="05000000000000000000" pitchFamily="2" charset="2"/>
              <a:buChar char="ü"/>
            </a:pPr>
            <a:r>
              <a:rPr lang="en-GB" sz="1600" dirty="0">
                <a:latin typeface="Century Gothic" panose="020B0502020202020204" pitchFamily="34" charset="0"/>
              </a:rPr>
              <a:t>Expressing feelings</a:t>
            </a:r>
          </a:p>
          <a:p>
            <a:pPr marL="742950" lvl="1" indent="-285750">
              <a:buFont typeface="Wingdings" panose="05000000000000000000" pitchFamily="2" charset="2"/>
              <a:buChar char="ü"/>
            </a:pPr>
            <a:r>
              <a:rPr lang="en-GB" sz="1600" dirty="0">
                <a:latin typeface="Century Gothic" panose="020B0502020202020204" pitchFamily="34" charset="0"/>
              </a:rPr>
              <a:t>Trying things out so see what happens – NOT to ‘succeed’ or ‘fail’</a:t>
            </a:r>
          </a:p>
          <a:p>
            <a:pPr marL="285750" indent="-285750">
              <a:buFont typeface="Arial" panose="020B0604020202020204" pitchFamily="34" charset="0"/>
              <a:buChar char="•"/>
            </a:pPr>
            <a:endParaRPr lang="en-GB" sz="1600" dirty="0">
              <a:latin typeface="Century Gothic" panose="020B0502020202020204" pitchFamily="34" charset="0"/>
            </a:endParaRPr>
          </a:p>
          <a:p>
            <a:pPr marL="285750" indent="-285750">
              <a:buFont typeface="Arial" panose="020B0604020202020204" pitchFamily="34" charset="0"/>
              <a:buChar char="•"/>
            </a:pPr>
            <a:endParaRPr lang="en-GB" sz="1600" dirty="0">
              <a:latin typeface="Century Gothic" panose="020B0502020202020204" pitchFamily="34" charset="0"/>
            </a:endParaRPr>
          </a:p>
          <a:p>
            <a:r>
              <a:rPr lang="en-GB" sz="1600" dirty="0">
                <a:latin typeface="Century Gothic" panose="020B0502020202020204" pitchFamily="34" charset="0"/>
              </a:rPr>
              <a:t>When we have a growth mindset we take on challenges and learn from them, therefore increasing our abilities and achievement. Learn about the power of ‘yet’ from Carol Dweck </a:t>
            </a:r>
            <a:r>
              <a:rPr lang="en-GB" sz="1600" dirty="0">
                <a:latin typeface="Century Gothic" panose="020B0502020202020204" pitchFamily="34" charset="0"/>
                <a:hlinkClick r:id="rId3"/>
              </a:rPr>
              <a:t>https://www.youtube.com/watch?v=hiiEeMN7vbQ</a:t>
            </a:r>
            <a:r>
              <a:rPr lang="en-GB" sz="1600" dirty="0">
                <a:latin typeface="Century Gothic" panose="020B0502020202020204" pitchFamily="34" charset="0"/>
              </a:rPr>
              <a:t>  </a:t>
            </a:r>
          </a:p>
          <a:p>
            <a:pPr marL="285750" indent="-285750">
              <a:buFont typeface="Arial" panose="020B0604020202020204" pitchFamily="34" charset="0"/>
              <a:buChar char="•"/>
            </a:pPr>
            <a:endParaRPr lang="en-GB" sz="1400" dirty="0">
              <a:latin typeface="Century Gothic" panose="020B0502020202020204" pitchFamily="34" charset="0"/>
            </a:endParaRPr>
          </a:p>
          <a:p>
            <a:pPr marL="285750" indent="-285750">
              <a:buFont typeface="Arial" panose="020B0604020202020204" pitchFamily="34" charset="0"/>
              <a:buChar char="•"/>
            </a:pPr>
            <a:endParaRPr lang="en-GB" sz="1400" dirty="0">
              <a:latin typeface="Century Gothic" panose="020B0502020202020204" pitchFamily="34" charset="0"/>
            </a:endParaRPr>
          </a:p>
          <a:p>
            <a:pPr marL="285750" indent="-285750">
              <a:buFont typeface="Arial" panose="020B0604020202020204" pitchFamily="34" charset="0"/>
              <a:buChar char="•"/>
            </a:pPr>
            <a:endParaRPr lang="en-GB" sz="1400" dirty="0"/>
          </a:p>
        </p:txBody>
      </p:sp>
    </p:spTree>
    <p:extLst>
      <p:ext uri="{BB962C8B-B14F-4D97-AF65-F5344CB8AC3E}">
        <p14:creationId xmlns:p14="http://schemas.microsoft.com/office/powerpoint/2010/main" val="191835492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06118" y="2009194"/>
            <a:ext cx="7582566" cy="358549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400" dirty="0"/>
          </a:p>
        </p:txBody>
      </p:sp>
      <p:sp>
        <p:nvSpPr>
          <p:cNvPr id="2" name="Rectangle 1">
            <a:extLst>
              <a:ext uri="{FF2B5EF4-FFF2-40B4-BE49-F238E27FC236}">
                <a16:creationId xmlns:a16="http://schemas.microsoft.com/office/drawing/2014/main" id="{3D032CC2-218E-4A23-AB6A-862E66B4FD93}"/>
              </a:ext>
            </a:extLst>
          </p:cNvPr>
          <p:cNvSpPr/>
          <p:nvPr/>
        </p:nvSpPr>
        <p:spPr>
          <a:xfrm>
            <a:off x="1255246" y="661880"/>
            <a:ext cx="6351783" cy="954107"/>
          </a:xfrm>
          <a:prstGeom prst="rect">
            <a:avLst/>
          </a:prstGeom>
          <a:noFill/>
        </p:spPr>
        <p:txBody>
          <a:bodyPr wrap="square" lIns="91440" tIns="45720" rIns="91440" bIns="45720">
            <a:spAutoFit/>
          </a:bodyPr>
          <a:lstStyle/>
          <a:p>
            <a:pPr algn="ctr"/>
            <a:r>
              <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Prepare your students </a:t>
            </a:r>
          </a:p>
          <a:p>
            <a:pPr algn="ctr"/>
            <a:r>
              <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and their circles of support</a:t>
            </a:r>
          </a:p>
        </p:txBody>
      </p:sp>
      <p:sp>
        <p:nvSpPr>
          <p:cNvPr id="5" name="TextBox 4">
            <a:extLst>
              <a:ext uri="{FF2B5EF4-FFF2-40B4-BE49-F238E27FC236}">
                <a16:creationId xmlns:a16="http://schemas.microsoft.com/office/drawing/2014/main" id="{46152229-D048-4142-9A4A-5208B86B451D}"/>
              </a:ext>
            </a:extLst>
          </p:cNvPr>
          <p:cNvSpPr txBox="1"/>
          <p:nvPr/>
        </p:nvSpPr>
        <p:spPr>
          <a:xfrm>
            <a:off x="987260" y="1757268"/>
            <a:ext cx="4443553" cy="4616648"/>
          </a:xfrm>
          <a:prstGeom prst="rect">
            <a:avLst/>
          </a:prstGeom>
          <a:noFill/>
        </p:spPr>
        <p:txBody>
          <a:bodyPr wrap="square" numCol="2" rtlCol="0">
            <a:spAutoFit/>
          </a:bodyPr>
          <a:lstStyle/>
          <a:p>
            <a:pPr marL="285750" indent="-285750">
              <a:buFont typeface="Arial" panose="020B0604020202020204" pitchFamily="34" charset="0"/>
              <a:buChar char="•"/>
            </a:pPr>
            <a:endParaRPr lang="en-GB" sz="1400" dirty="0"/>
          </a:p>
          <a:p>
            <a:r>
              <a:rPr lang="en-GB" sz="1400" dirty="0">
                <a:latin typeface="Century Gothic" panose="020B0502020202020204" pitchFamily="34" charset="0"/>
              </a:rPr>
              <a:t>Use, and explain, the words young people will hear in their transition to adult life:</a:t>
            </a:r>
          </a:p>
          <a:p>
            <a:endParaRPr lang="en-GB" sz="1400" dirty="0">
              <a:latin typeface="Century Gothic" panose="020B0502020202020204" pitchFamily="34" charset="0"/>
            </a:endParaRPr>
          </a:p>
          <a:p>
            <a:pPr marL="285750" indent="-285750">
              <a:buFont typeface="Wingdings" panose="05000000000000000000" pitchFamily="2" charset="2"/>
              <a:buChar char="ü"/>
            </a:pPr>
            <a:r>
              <a:rPr lang="en-GB" sz="1400" dirty="0">
                <a:latin typeface="Century Gothic" panose="020B0502020202020204" pitchFamily="34" charset="0"/>
              </a:rPr>
              <a:t>Skills</a:t>
            </a:r>
          </a:p>
          <a:p>
            <a:pPr marL="285750" indent="-285750">
              <a:buFont typeface="Wingdings" panose="05000000000000000000" pitchFamily="2" charset="2"/>
              <a:buChar char="ü"/>
            </a:pPr>
            <a:r>
              <a:rPr lang="en-GB" sz="1400" dirty="0">
                <a:latin typeface="Century Gothic" panose="020B0502020202020204" pitchFamily="34" charset="0"/>
              </a:rPr>
              <a:t>Strengths </a:t>
            </a:r>
          </a:p>
          <a:p>
            <a:pPr marL="285750" indent="-285750">
              <a:buFont typeface="Wingdings" panose="05000000000000000000" pitchFamily="2" charset="2"/>
              <a:buChar char="ü"/>
            </a:pPr>
            <a:r>
              <a:rPr lang="en-GB" sz="1400" dirty="0">
                <a:latin typeface="Century Gothic" panose="020B0502020202020204" pitchFamily="34" charset="0"/>
              </a:rPr>
              <a:t>Apprenticeship</a:t>
            </a:r>
          </a:p>
          <a:p>
            <a:pPr marL="285750" indent="-285750">
              <a:buFont typeface="Wingdings" panose="05000000000000000000" pitchFamily="2" charset="2"/>
              <a:buChar char="ü"/>
            </a:pPr>
            <a:r>
              <a:rPr lang="en-GB" sz="1400" dirty="0">
                <a:latin typeface="Century Gothic" panose="020B0502020202020204" pitchFamily="34" charset="0"/>
              </a:rPr>
              <a:t>Work</a:t>
            </a:r>
          </a:p>
          <a:p>
            <a:pPr marL="285750" indent="-285750">
              <a:buFont typeface="Wingdings" panose="05000000000000000000" pitchFamily="2" charset="2"/>
              <a:buChar char="ü"/>
            </a:pPr>
            <a:r>
              <a:rPr lang="en-GB" sz="1400" dirty="0">
                <a:latin typeface="Century Gothic" panose="020B0502020202020204" pitchFamily="34" charset="0"/>
              </a:rPr>
              <a:t>College</a:t>
            </a:r>
          </a:p>
          <a:p>
            <a:pPr marL="285750" indent="-285750">
              <a:buFont typeface="Wingdings" panose="05000000000000000000" pitchFamily="2" charset="2"/>
              <a:buChar char="ü"/>
            </a:pPr>
            <a:r>
              <a:rPr lang="en-GB" sz="1400" dirty="0">
                <a:latin typeface="Century Gothic" panose="020B0502020202020204" pitchFamily="34" charset="0"/>
              </a:rPr>
              <a:t>Higher Education</a:t>
            </a:r>
          </a:p>
          <a:p>
            <a:pPr marL="285750" indent="-285750">
              <a:buFont typeface="Wingdings" panose="05000000000000000000" pitchFamily="2" charset="2"/>
              <a:buChar char="ü"/>
            </a:pPr>
            <a:r>
              <a:rPr lang="en-GB" sz="1400" dirty="0">
                <a:latin typeface="Century Gothic" panose="020B0502020202020204" pitchFamily="34" charset="0"/>
              </a:rPr>
              <a:t>Training</a:t>
            </a:r>
          </a:p>
          <a:p>
            <a:pPr marL="285750" indent="-285750">
              <a:buFont typeface="Wingdings" panose="05000000000000000000" pitchFamily="2" charset="2"/>
              <a:buChar char="ü"/>
            </a:pPr>
            <a:r>
              <a:rPr lang="en-GB" sz="1400" dirty="0">
                <a:latin typeface="Century Gothic" panose="020B0502020202020204" pitchFamily="34" charset="0"/>
              </a:rPr>
              <a:t>Induction</a:t>
            </a:r>
          </a:p>
          <a:p>
            <a:pPr marL="285750" indent="-285750">
              <a:buFont typeface="Wingdings" panose="05000000000000000000" pitchFamily="2" charset="2"/>
              <a:buChar char="ü"/>
            </a:pPr>
            <a:r>
              <a:rPr lang="en-GB" sz="1400" dirty="0">
                <a:latin typeface="Century Gothic" panose="020B0502020202020204" pitchFamily="34" charset="0"/>
              </a:rPr>
              <a:t>Supported internship</a:t>
            </a:r>
          </a:p>
          <a:p>
            <a:pPr marL="285750" indent="-285750">
              <a:buFont typeface="Wingdings" panose="05000000000000000000" pitchFamily="2" charset="2"/>
              <a:buChar char="ü"/>
            </a:pPr>
            <a:r>
              <a:rPr lang="en-GB" sz="1400" dirty="0">
                <a:latin typeface="Century Gothic" panose="020B0502020202020204" pitchFamily="34" charset="0"/>
              </a:rPr>
              <a:t>Mental capacity</a:t>
            </a:r>
          </a:p>
          <a:p>
            <a:pPr marL="285750" indent="-285750">
              <a:buFont typeface="Wingdings" panose="05000000000000000000" pitchFamily="2" charset="2"/>
              <a:buChar char="ü"/>
            </a:pPr>
            <a:r>
              <a:rPr lang="en-GB" sz="1400" dirty="0">
                <a:latin typeface="Century Gothic" panose="020B0502020202020204" pitchFamily="34" charset="0"/>
              </a:rPr>
              <a:t>Confidentiality</a:t>
            </a:r>
          </a:p>
          <a:p>
            <a:pPr marL="285750" indent="-285750">
              <a:buFont typeface="Wingdings" panose="05000000000000000000" pitchFamily="2" charset="2"/>
              <a:buChar char="ü"/>
            </a:pPr>
            <a:endParaRPr lang="en-GB" sz="1400" dirty="0">
              <a:latin typeface="Century Gothic" panose="020B0502020202020204" pitchFamily="34" charset="0"/>
            </a:endParaRPr>
          </a:p>
          <a:p>
            <a:pPr marL="285750" indent="-285750">
              <a:buFont typeface="Wingdings" panose="05000000000000000000" pitchFamily="2" charset="2"/>
              <a:buChar char="ü"/>
            </a:pPr>
            <a:endParaRPr lang="en-GB" sz="1400" dirty="0">
              <a:latin typeface="Century Gothic" panose="020B0502020202020204" pitchFamily="34" charset="0"/>
            </a:endParaRPr>
          </a:p>
          <a:p>
            <a:pPr marL="285750" indent="-285750">
              <a:buFont typeface="Wingdings" panose="05000000000000000000" pitchFamily="2" charset="2"/>
              <a:buChar char="ü"/>
            </a:pPr>
            <a:endParaRPr lang="en-GB" sz="1400" dirty="0">
              <a:latin typeface="Century Gothic" panose="020B0502020202020204" pitchFamily="34" charset="0"/>
            </a:endParaRPr>
          </a:p>
          <a:p>
            <a:pPr marL="285750" indent="-285750">
              <a:buFont typeface="Wingdings" panose="05000000000000000000" pitchFamily="2" charset="2"/>
              <a:buChar char="ü"/>
            </a:pPr>
            <a:endParaRPr lang="en-GB" sz="1400" dirty="0">
              <a:latin typeface="Century Gothic" panose="020B0502020202020204" pitchFamily="34" charset="0"/>
            </a:endParaRPr>
          </a:p>
          <a:p>
            <a:pPr marL="285750" indent="-285750">
              <a:buFont typeface="Wingdings" panose="05000000000000000000" pitchFamily="2" charset="2"/>
              <a:buChar char="ü"/>
            </a:pPr>
            <a:endParaRPr lang="en-GB" sz="1400" dirty="0">
              <a:latin typeface="Century Gothic" panose="020B0502020202020204" pitchFamily="34" charset="0"/>
            </a:endParaRPr>
          </a:p>
          <a:p>
            <a:pPr marL="285750" indent="-285750">
              <a:buFont typeface="Wingdings" panose="05000000000000000000" pitchFamily="2" charset="2"/>
              <a:buChar char="ü"/>
            </a:pPr>
            <a:endParaRPr lang="en-GB" sz="1400" dirty="0">
              <a:latin typeface="Century Gothic" panose="020B0502020202020204" pitchFamily="34" charset="0"/>
            </a:endParaRPr>
          </a:p>
          <a:p>
            <a:pPr marL="285750" indent="-285750">
              <a:buFont typeface="Wingdings" panose="05000000000000000000" pitchFamily="2" charset="2"/>
              <a:buChar char="ü"/>
            </a:pPr>
            <a:endParaRPr lang="en-GB" sz="1400" dirty="0">
              <a:latin typeface="Century Gothic" panose="020B0502020202020204" pitchFamily="34" charset="0"/>
            </a:endParaRPr>
          </a:p>
          <a:p>
            <a:pPr marL="285750" indent="-285750">
              <a:buFont typeface="Wingdings" panose="05000000000000000000" pitchFamily="2" charset="2"/>
              <a:buChar char="ü"/>
            </a:pPr>
            <a:endParaRPr lang="en-GB" sz="1400" dirty="0">
              <a:latin typeface="Century Gothic" panose="020B0502020202020204" pitchFamily="34" charset="0"/>
            </a:endParaRPr>
          </a:p>
          <a:p>
            <a:endParaRPr lang="en-GB" sz="1400" dirty="0">
              <a:latin typeface="Century Gothic" panose="020B0502020202020204" pitchFamily="34" charset="0"/>
            </a:endParaRPr>
          </a:p>
          <a:p>
            <a:pPr marL="285750" indent="-285750">
              <a:buFont typeface="Wingdings" panose="05000000000000000000" pitchFamily="2" charset="2"/>
              <a:buChar char="ü"/>
            </a:pPr>
            <a:r>
              <a:rPr lang="en-GB" sz="1400" dirty="0">
                <a:latin typeface="Century Gothic" panose="020B0502020202020204" pitchFamily="34" charset="0"/>
              </a:rPr>
              <a:t>Data protection</a:t>
            </a:r>
          </a:p>
          <a:p>
            <a:pPr marL="285750" indent="-285750">
              <a:buFont typeface="Wingdings" panose="05000000000000000000" pitchFamily="2" charset="2"/>
              <a:buChar char="ü"/>
            </a:pPr>
            <a:r>
              <a:rPr lang="en-GB" sz="1400" dirty="0">
                <a:latin typeface="Century Gothic" panose="020B0502020202020204" pitchFamily="34" charset="0"/>
              </a:rPr>
              <a:t>Person centred plans </a:t>
            </a:r>
          </a:p>
          <a:p>
            <a:pPr marL="285750" indent="-285750">
              <a:buFont typeface="Wingdings" panose="05000000000000000000" pitchFamily="2" charset="2"/>
              <a:buChar char="ü"/>
            </a:pPr>
            <a:r>
              <a:rPr lang="en-GB" sz="1400" dirty="0">
                <a:latin typeface="Century Gothic" panose="020B0502020202020204" pitchFamily="34" charset="0"/>
              </a:rPr>
              <a:t>Advocacy</a:t>
            </a:r>
          </a:p>
          <a:p>
            <a:pPr marL="285750" indent="-285750">
              <a:buFont typeface="Wingdings" panose="05000000000000000000" pitchFamily="2" charset="2"/>
              <a:buChar char="ü"/>
            </a:pPr>
            <a:r>
              <a:rPr lang="en-GB" sz="1400" dirty="0">
                <a:latin typeface="Century Gothic" panose="020B0502020202020204" pitchFamily="34" charset="0"/>
              </a:rPr>
              <a:t>CV</a:t>
            </a:r>
          </a:p>
          <a:p>
            <a:pPr marL="285750" indent="-285750">
              <a:buFont typeface="Wingdings" panose="05000000000000000000" pitchFamily="2" charset="2"/>
              <a:buChar char="ü"/>
            </a:pPr>
            <a:r>
              <a:rPr lang="en-GB" sz="1400" dirty="0">
                <a:latin typeface="Century Gothic" panose="020B0502020202020204" pitchFamily="34" charset="0"/>
              </a:rPr>
              <a:t>Application</a:t>
            </a:r>
          </a:p>
          <a:p>
            <a:pPr marL="285750" indent="-285750">
              <a:buFont typeface="Wingdings" panose="05000000000000000000" pitchFamily="2" charset="2"/>
              <a:buChar char="ü"/>
            </a:pPr>
            <a:r>
              <a:rPr lang="en-GB" sz="1400" dirty="0">
                <a:latin typeface="Century Gothic" panose="020B0502020202020204" pitchFamily="34" charset="0"/>
              </a:rPr>
              <a:t>Reasonable adjustments</a:t>
            </a:r>
          </a:p>
          <a:p>
            <a:pPr marL="285750" indent="-285750">
              <a:buFont typeface="Wingdings" panose="05000000000000000000" pitchFamily="2" charset="2"/>
              <a:buChar char="ü"/>
            </a:pPr>
            <a:r>
              <a:rPr lang="en-GB" sz="1400" dirty="0">
                <a:latin typeface="Century Gothic" panose="020B0502020202020204" pitchFamily="34" charset="0"/>
              </a:rPr>
              <a:t>Disability confident</a:t>
            </a:r>
          </a:p>
          <a:p>
            <a:pPr marL="285750" indent="-285750">
              <a:buFont typeface="Wingdings" panose="05000000000000000000" pitchFamily="2" charset="2"/>
              <a:buChar char="ü"/>
            </a:pPr>
            <a:r>
              <a:rPr lang="en-GB" sz="1400" dirty="0">
                <a:latin typeface="Century Gothic" panose="020B0502020202020204" pitchFamily="34" charset="0"/>
              </a:rPr>
              <a:t>Access to Work</a:t>
            </a:r>
          </a:p>
          <a:p>
            <a:pPr marL="285750" indent="-285750">
              <a:buFont typeface="Wingdings" panose="05000000000000000000" pitchFamily="2" charset="2"/>
              <a:buChar char="ü"/>
            </a:pPr>
            <a:r>
              <a:rPr lang="en-GB" sz="1400" dirty="0">
                <a:latin typeface="Century Gothic" panose="020B0502020202020204" pitchFamily="34" charset="0"/>
              </a:rPr>
              <a:t>Disabled </a:t>
            </a:r>
          </a:p>
          <a:p>
            <a:pPr marL="285750" indent="-285750">
              <a:buFont typeface="Wingdings" panose="05000000000000000000" pitchFamily="2" charset="2"/>
              <a:buChar char="ü"/>
            </a:pPr>
            <a:r>
              <a:rPr lang="en-GB" sz="1400" dirty="0">
                <a:latin typeface="Century Gothic" panose="020B0502020202020204" pitchFamily="34" charset="0"/>
              </a:rPr>
              <a:t>Transition </a:t>
            </a:r>
          </a:p>
          <a:p>
            <a:pPr marL="285750" indent="-285750">
              <a:buFont typeface="Wingdings" panose="05000000000000000000" pitchFamily="2" charset="2"/>
              <a:buChar char="ü"/>
            </a:pPr>
            <a:r>
              <a:rPr lang="en-GB" sz="1400" dirty="0">
                <a:latin typeface="Century Gothic" panose="020B0502020202020204" pitchFamily="34" charset="0"/>
              </a:rPr>
              <a:t>Career  </a:t>
            </a:r>
          </a:p>
          <a:p>
            <a:pPr marL="285750" indent="-285750">
              <a:buFont typeface="Arial" panose="020B0604020202020204" pitchFamily="34" charset="0"/>
              <a:buChar char="•"/>
            </a:pPr>
            <a:endParaRPr lang="en-GB" sz="1400" dirty="0">
              <a:latin typeface="Century Gothic" panose="020B0502020202020204" pitchFamily="34" charset="0"/>
            </a:endParaRPr>
          </a:p>
          <a:p>
            <a:pPr marL="285750" indent="-285750">
              <a:buFont typeface="Arial" panose="020B0604020202020204" pitchFamily="34" charset="0"/>
              <a:buChar char="•"/>
            </a:pPr>
            <a:endParaRPr lang="en-GB" sz="1400" dirty="0"/>
          </a:p>
        </p:txBody>
      </p:sp>
      <p:pic>
        <p:nvPicPr>
          <p:cNvPr id="4" name="Picture 3">
            <a:extLst>
              <a:ext uri="{FF2B5EF4-FFF2-40B4-BE49-F238E27FC236}">
                <a16:creationId xmlns:a16="http://schemas.microsoft.com/office/drawing/2014/main" id="{1410E7B9-B2BD-430D-9F64-3CA026BCC807}"/>
              </a:ext>
            </a:extLst>
          </p:cNvPr>
          <p:cNvPicPr>
            <a:picLocks noChangeAspect="1"/>
          </p:cNvPicPr>
          <p:nvPr/>
        </p:nvPicPr>
        <p:blipFill>
          <a:blip r:embed="rId3"/>
          <a:stretch>
            <a:fillRect/>
          </a:stretch>
        </p:blipFill>
        <p:spPr>
          <a:xfrm>
            <a:off x="5430813" y="2277068"/>
            <a:ext cx="2907069" cy="2907069"/>
          </a:xfrm>
          <a:prstGeom prst="rect">
            <a:avLst/>
          </a:prstGeom>
        </p:spPr>
      </p:pic>
      <p:sp>
        <p:nvSpPr>
          <p:cNvPr id="6" name="TextBox 5">
            <a:extLst>
              <a:ext uri="{FF2B5EF4-FFF2-40B4-BE49-F238E27FC236}">
                <a16:creationId xmlns:a16="http://schemas.microsoft.com/office/drawing/2014/main" id="{5029955D-5430-4867-8B2C-80AD9515624D}"/>
              </a:ext>
            </a:extLst>
          </p:cNvPr>
          <p:cNvSpPr txBox="1"/>
          <p:nvPr/>
        </p:nvSpPr>
        <p:spPr>
          <a:xfrm>
            <a:off x="3713188" y="1615987"/>
            <a:ext cx="1791873" cy="400110"/>
          </a:xfrm>
          <a:prstGeom prst="rect">
            <a:avLst/>
          </a:prstGeom>
          <a:noFill/>
        </p:spPr>
        <p:txBody>
          <a:bodyPr wrap="square" rtlCol="0">
            <a:spAutoFit/>
          </a:bodyPr>
          <a:lstStyle/>
          <a:p>
            <a:pPr algn="ctr"/>
            <a:r>
              <a:rPr lang="en-GB" sz="2000" b="1" dirty="0">
                <a:solidFill>
                  <a:schemeClr val="accent1"/>
                </a:solidFill>
                <a:latin typeface="Century Gothic" panose="020B0502020202020204" pitchFamily="34" charset="0"/>
              </a:rPr>
              <a:t>Words</a:t>
            </a:r>
          </a:p>
        </p:txBody>
      </p:sp>
    </p:spTree>
    <p:extLst>
      <p:ext uri="{BB962C8B-B14F-4D97-AF65-F5344CB8AC3E}">
        <p14:creationId xmlns:p14="http://schemas.microsoft.com/office/powerpoint/2010/main" val="381725604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06118" y="2009194"/>
            <a:ext cx="7582566" cy="358549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400" dirty="0"/>
          </a:p>
        </p:txBody>
      </p:sp>
      <p:sp>
        <p:nvSpPr>
          <p:cNvPr id="2" name="Rectangle 1">
            <a:extLst>
              <a:ext uri="{FF2B5EF4-FFF2-40B4-BE49-F238E27FC236}">
                <a16:creationId xmlns:a16="http://schemas.microsoft.com/office/drawing/2014/main" id="{3D032CC2-218E-4A23-AB6A-862E66B4FD93}"/>
              </a:ext>
            </a:extLst>
          </p:cNvPr>
          <p:cNvSpPr/>
          <p:nvPr/>
        </p:nvSpPr>
        <p:spPr>
          <a:xfrm>
            <a:off x="1255246" y="661880"/>
            <a:ext cx="6351783" cy="954107"/>
          </a:xfrm>
          <a:prstGeom prst="rect">
            <a:avLst/>
          </a:prstGeom>
          <a:noFill/>
        </p:spPr>
        <p:txBody>
          <a:bodyPr wrap="square" lIns="91440" tIns="45720" rIns="91440" bIns="45720">
            <a:spAutoFit/>
          </a:bodyPr>
          <a:lstStyle/>
          <a:p>
            <a:pPr algn="ctr"/>
            <a:r>
              <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Prepare your students </a:t>
            </a:r>
          </a:p>
          <a:p>
            <a:pPr algn="ctr"/>
            <a:r>
              <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and their circles of support</a:t>
            </a:r>
          </a:p>
        </p:txBody>
      </p:sp>
      <p:pic>
        <p:nvPicPr>
          <p:cNvPr id="5" name="Picture 4">
            <a:extLst>
              <a:ext uri="{FF2B5EF4-FFF2-40B4-BE49-F238E27FC236}">
                <a16:creationId xmlns:a16="http://schemas.microsoft.com/office/drawing/2014/main" id="{7682953E-9873-4458-B25A-ACD38E1FD4CE}"/>
              </a:ext>
            </a:extLst>
          </p:cNvPr>
          <p:cNvPicPr>
            <a:picLocks noChangeAspect="1"/>
          </p:cNvPicPr>
          <p:nvPr/>
        </p:nvPicPr>
        <p:blipFill rotWithShape="1">
          <a:blip r:embed="rId3"/>
          <a:srcRect l="31225" t="7895" r="32449"/>
          <a:stretch/>
        </p:blipFill>
        <p:spPr>
          <a:xfrm>
            <a:off x="1800335" y="2009194"/>
            <a:ext cx="2630802" cy="3752072"/>
          </a:xfrm>
          <a:prstGeom prst="rect">
            <a:avLst/>
          </a:prstGeom>
          <a:ln w="19050">
            <a:solidFill>
              <a:schemeClr val="accent1"/>
            </a:solidFill>
          </a:ln>
        </p:spPr>
      </p:pic>
      <p:pic>
        <p:nvPicPr>
          <p:cNvPr id="7" name="Picture 6">
            <a:extLst>
              <a:ext uri="{FF2B5EF4-FFF2-40B4-BE49-F238E27FC236}">
                <a16:creationId xmlns:a16="http://schemas.microsoft.com/office/drawing/2014/main" id="{82C000F3-60F3-4C33-AB0F-061A4A229267}"/>
              </a:ext>
            </a:extLst>
          </p:cNvPr>
          <p:cNvPicPr>
            <a:picLocks noChangeAspect="1"/>
          </p:cNvPicPr>
          <p:nvPr/>
        </p:nvPicPr>
        <p:blipFill rotWithShape="1">
          <a:blip r:embed="rId4"/>
          <a:srcRect l="36633" t="22397" r="36225" b="10906"/>
          <a:stretch/>
        </p:blipFill>
        <p:spPr>
          <a:xfrm>
            <a:off x="4861722" y="2009194"/>
            <a:ext cx="2714555" cy="3752071"/>
          </a:xfrm>
          <a:prstGeom prst="rect">
            <a:avLst/>
          </a:prstGeom>
          <a:ln w="15875">
            <a:solidFill>
              <a:schemeClr val="accent1"/>
            </a:solidFill>
          </a:ln>
        </p:spPr>
      </p:pic>
      <p:sp>
        <p:nvSpPr>
          <p:cNvPr id="4" name="TextBox 3">
            <a:extLst>
              <a:ext uri="{FF2B5EF4-FFF2-40B4-BE49-F238E27FC236}">
                <a16:creationId xmlns:a16="http://schemas.microsoft.com/office/drawing/2014/main" id="{36C40349-8285-419F-AA60-0FF04F629D46}"/>
              </a:ext>
            </a:extLst>
          </p:cNvPr>
          <p:cNvSpPr txBox="1"/>
          <p:nvPr/>
        </p:nvSpPr>
        <p:spPr>
          <a:xfrm>
            <a:off x="2939143" y="1499223"/>
            <a:ext cx="3629608" cy="400110"/>
          </a:xfrm>
          <a:prstGeom prst="rect">
            <a:avLst/>
          </a:prstGeom>
          <a:noFill/>
        </p:spPr>
        <p:txBody>
          <a:bodyPr wrap="square" rtlCol="0">
            <a:spAutoFit/>
          </a:bodyPr>
          <a:lstStyle/>
          <a:p>
            <a:r>
              <a:rPr lang="en-GB" sz="2000" b="1" dirty="0">
                <a:solidFill>
                  <a:schemeClr val="accent1"/>
                </a:solidFill>
                <a:latin typeface="Century Gothic" panose="020B0502020202020204" pitchFamily="34" charset="0"/>
              </a:rPr>
              <a:t>Write it down…or draw it…</a:t>
            </a:r>
          </a:p>
        </p:txBody>
      </p:sp>
    </p:spTree>
    <p:extLst>
      <p:ext uri="{BB962C8B-B14F-4D97-AF65-F5344CB8AC3E}">
        <p14:creationId xmlns:p14="http://schemas.microsoft.com/office/powerpoint/2010/main" val="82438056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06118" y="2009194"/>
            <a:ext cx="7582566" cy="358549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400" dirty="0"/>
          </a:p>
        </p:txBody>
      </p:sp>
      <p:sp>
        <p:nvSpPr>
          <p:cNvPr id="2" name="Rectangle 1">
            <a:extLst>
              <a:ext uri="{FF2B5EF4-FFF2-40B4-BE49-F238E27FC236}">
                <a16:creationId xmlns:a16="http://schemas.microsoft.com/office/drawing/2014/main" id="{3D032CC2-218E-4A23-AB6A-862E66B4FD93}"/>
              </a:ext>
            </a:extLst>
          </p:cNvPr>
          <p:cNvSpPr/>
          <p:nvPr/>
        </p:nvSpPr>
        <p:spPr>
          <a:xfrm>
            <a:off x="1255246" y="661880"/>
            <a:ext cx="6351783" cy="954107"/>
          </a:xfrm>
          <a:prstGeom prst="rect">
            <a:avLst/>
          </a:prstGeom>
          <a:noFill/>
        </p:spPr>
        <p:txBody>
          <a:bodyPr wrap="square" lIns="91440" tIns="45720" rIns="91440" bIns="45720">
            <a:spAutoFit/>
          </a:bodyPr>
          <a:lstStyle/>
          <a:p>
            <a:pPr algn="ctr"/>
            <a:r>
              <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Prepare your students </a:t>
            </a:r>
          </a:p>
          <a:p>
            <a:pPr algn="ctr"/>
            <a:r>
              <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and their circles of support</a:t>
            </a:r>
          </a:p>
        </p:txBody>
      </p:sp>
      <p:sp>
        <p:nvSpPr>
          <p:cNvPr id="5" name="TextBox 4">
            <a:extLst>
              <a:ext uri="{FF2B5EF4-FFF2-40B4-BE49-F238E27FC236}">
                <a16:creationId xmlns:a16="http://schemas.microsoft.com/office/drawing/2014/main" id="{56EF0EA8-B79D-466F-88E8-BB4B0C866FF5}"/>
              </a:ext>
            </a:extLst>
          </p:cNvPr>
          <p:cNvSpPr txBox="1"/>
          <p:nvPr/>
        </p:nvSpPr>
        <p:spPr>
          <a:xfrm>
            <a:off x="806119" y="2009194"/>
            <a:ext cx="7582566" cy="4204356"/>
          </a:xfrm>
          <a:prstGeom prst="rect">
            <a:avLst/>
          </a:prstGeom>
          <a:noFill/>
        </p:spPr>
        <p:txBody>
          <a:bodyPr wrap="square">
            <a:spAutoFit/>
          </a:bodyPr>
          <a:lstStyle/>
          <a:p>
            <a:pPr marL="285750" indent="-285750">
              <a:lnSpc>
                <a:spcPct val="150000"/>
              </a:lnSpc>
              <a:buFont typeface="Wingdings" panose="05000000000000000000" pitchFamily="2" charset="2"/>
              <a:buChar char="ü"/>
            </a:pPr>
            <a:r>
              <a:rPr lang="en-GB" sz="1800" dirty="0"/>
              <a:t>Make sure the guidance professional knows how the person communicates best – a personal communication plan may be useful</a:t>
            </a:r>
          </a:p>
          <a:p>
            <a:pPr marL="285750" indent="-285750">
              <a:lnSpc>
                <a:spcPct val="150000"/>
              </a:lnSpc>
              <a:buFont typeface="Wingdings" panose="05000000000000000000" pitchFamily="2" charset="2"/>
              <a:buChar char="ü"/>
            </a:pPr>
            <a:r>
              <a:rPr lang="en-GB" sz="1800" dirty="0"/>
              <a:t>Consider whether the environment is suitable for a confidential interview  - and if it meets the needs of the individuals</a:t>
            </a:r>
          </a:p>
          <a:p>
            <a:pPr marL="285750" indent="-285750">
              <a:lnSpc>
                <a:spcPct val="150000"/>
              </a:lnSpc>
              <a:buFont typeface="Wingdings" panose="05000000000000000000" pitchFamily="2" charset="2"/>
              <a:buChar char="ü"/>
            </a:pPr>
            <a:r>
              <a:rPr lang="en-GB" sz="1800" dirty="0"/>
              <a:t>Is there information already available which outlines communication or support needs and strategies that work for this young person? Ask the student’s permission to share this</a:t>
            </a:r>
            <a:endParaRPr lang="en-GB" dirty="0"/>
          </a:p>
          <a:p>
            <a:pPr marL="285750" indent="-285750">
              <a:lnSpc>
                <a:spcPct val="150000"/>
              </a:lnSpc>
              <a:buFont typeface="Wingdings" panose="05000000000000000000" pitchFamily="2" charset="2"/>
              <a:buChar char="ü"/>
            </a:pPr>
            <a:r>
              <a:rPr lang="en-GB" sz="1800" dirty="0"/>
              <a:t>Are there other people who will make, or help make, decisions with the young person? Be specific about how the young person wants, or needs, these people involved</a:t>
            </a:r>
          </a:p>
        </p:txBody>
      </p:sp>
      <p:sp>
        <p:nvSpPr>
          <p:cNvPr id="4" name="TextBox 3">
            <a:extLst>
              <a:ext uri="{FF2B5EF4-FFF2-40B4-BE49-F238E27FC236}">
                <a16:creationId xmlns:a16="http://schemas.microsoft.com/office/drawing/2014/main" id="{E2D31711-7B5A-4B58-B134-312D0BB2F8E7}"/>
              </a:ext>
            </a:extLst>
          </p:cNvPr>
          <p:cNvSpPr txBox="1"/>
          <p:nvPr/>
        </p:nvSpPr>
        <p:spPr>
          <a:xfrm>
            <a:off x="2631233" y="1615987"/>
            <a:ext cx="3760236" cy="400110"/>
          </a:xfrm>
          <a:prstGeom prst="rect">
            <a:avLst/>
          </a:prstGeom>
          <a:noFill/>
        </p:spPr>
        <p:txBody>
          <a:bodyPr wrap="square" rtlCol="0">
            <a:spAutoFit/>
          </a:bodyPr>
          <a:lstStyle/>
          <a:p>
            <a:pPr algn="ctr"/>
            <a:r>
              <a:rPr lang="en-GB" sz="2000" b="1" dirty="0">
                <a:solidFill>
                  <a:schemeClr val="accent1"/>
                </a:solidFill>
                <a:latin typeface="Century Gothic" panose="020B0502020202020204" pitchFamily="34" charset="0"/>
              </a:rPr>
              <a:t>Communication</a:t>
            </a:r>
          </a:p>
        </p:txBody>
      </p:sp>
    </p:spTree>
    <p:extLst>
      <p:ext uri="{BB962C8B-B14F-4D97-AF65-F5344CB8AC3E}">
        <p14:creationId xmlns:p14="http://schemas.microsoft.com/office/powerpoint/2010/main" val="239325170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06118" y="2009194"/>
            <a:ext cx="7582566" cy="358549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400" dirty="0"/>
          </a:p>
        </p:txBody>
      </p:sp>
      <p:sp>
        <p:nvSpPr>
          <p:cNvPr id="2" name="Rectangle 1">
            <a:extLst>
              <a:ext uri="{FF2B5EF4-FFF2-40B4-BE49-F238E27FC236}">
                <a16:creationId xmlns:a16="http://schemas.microsoft.com/office/drawing/2014/main" id="{3D032CC2-218E-4A23-AB6A-862E66B4FD93}"/>
              </a:ext>
            </a:extLst>
          </p:cNvPr>
          <p:cNvSpPr/>
          <p:nvPr/>
        </p:nvSpPr>
        <p:spPr>
          <a:xfrm>
            <a:off x="1255246" y="661880"/>
            <a:ext cx="6351783" cy="954107"/>
          </a:xfrm>
          <a:prstGeom prst="rect">
            <a:avLst/>
          </a:prstGeom>
          <a:noFill/>
        </p:spPr>
        <p:txBody>
          <a:bodyPr wrap="square" lIns="91440" tIns="45720" rIns="91440" bIns="45720">
            <a:spAutoFit/>
          </a:bodyPr>
          <a:lstStyle/>
          <a:p>
            <a:pPr algn="ctr"/>
            <a:r>
              <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Prepare your students </a:t>
            </a:r>
          </a:p>
          <a:p>
            <a:pPr algn="ctr"/>
            <a:r>
              <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and their circles of support</a:t>
            </a:r>
          </a:p>
        </p:txBody>
      </p:sp>
      <p:pic>
        <p:nvPicPr>
          <p:cNvPr id="6" name="Picture 5">
            <a:extLst>
              <a:ext uri="{FF2B5EF4-FFF2-40B4-BE49-F238E27FC236}">
                <a16:creationId xmlns:a16="http://schemas.microsoft.com/office/drawing/2014/main" id="{51188DD9-6ABB-4870-9E48-386EE2131A2E}"/>
              </a:ext>
            </a:extLst>
          </p:cNvPr>
          <p:cNvPicPr>
            <a:picLocks noChangeAspect="1"/>
          </p:cNvPicPr>
          <p:nvPr/>
        </p:nvPicPr>
        <p:blipFill rotWithShape="1">
          <a:blip r:embed="rId3"/>
          <a:srcRect l="37041" t="21066" r="35816" b="11633"/>
          <a:stretch/>
        </p:blipFill>
        <p:spPr>
          <a:xfrm>
            <a:off x="1255246" y="2009193"/>
            <a:ext cx="2710315" cy="3780177"/>
          </a:xfrm>
          <a:prstGeom prst="rect">
            <a:avLst/>
          </a:prstGeom>
          <a:ln w="15875">
            <a:solidFill>
              <a:schemeClr val="accent1"/>
            </a:solidFill>
          </a:ln>
        </p:spPr>
      </p:pic>
      <p:pic>
        <p:nvPicPr>
          <p:cNvPr id="8" name="Picture 7">
            <a:extLst>
              <a:ext uri="{FF2B5EF4-FFF2-40B4-BE49-F238E27FC236}">
                <a16:creationId xmlns:a16="http://schemas.microsoft.com/office/drawing/2014/main" id="{ED06039A-2120-4A34-9164-CFA455543D1C}"/>
              </a:ext>
            </a:extLst>
          </p:cNvPr>
          <p:cNvPicPr>
            <a:picLocks noChangeAspect="1"/>
          </p:cNvPicPr>
          <p:nvPr/>
        </p:nvPicPr>
        <p:blipFill rotWithShape="1">
          <a:blip r:embed="rId4"/>
          <a:srcRect l="37041" t="20521" r="35816" b="10302"/>
          <a:stretch/>
        </p:blipFill>
        <p:spPr>
          <a:xfrm>
            <a:off x="5182144" y="2009193"/>
            <a:ext cx="2636910" cy="3780177"/>
          </a:xfrm>
          <a:prstGeom prst="rect">
            <a:avLst/>
          </a:prstGeom>
          <a:ln w="15875">
            <a:solidFill>
              <a:schemeClr val="accent1"/>
            </a:solidFill>
          </a:ln>
        </p:spPr>
      </p:pic>
      <p:sp>
        <p:nvSpPr>
          <p:cNvPr id="4" name="TextBox 3">
            <a:extLst>
              <a:ext uri="{FF2B5EF4-FFF2-40B4-BE49-F238E27FC236}">
                <a16:creationId xmlns:a16="http://schemas.microsoft.com/office/drawing/2014/main" id="{8B76E468-8C36-4313-BA90-D6D4D3D774DB}"/>
              </a:ext>
            </a:extLst>
          </p:cNvPr>
          <p:cNvSpPr txBox="1"/>
          <p:nvPr/>
        </p:nvSpPr>
        <p:spPr>
          <a:xfrm>
            <a:off x="2827176" y="1533727"/>
            <a:ext cx="4282751" cy="400110"/>
          </a:xfrm>
          <a:prstGeom prst="rect">
            <a:avLst/>
          </a:prstGeom>
          <a:noFill/>
        </p:spPr>
        <p:txBody>
          <a:bodyPr wrap="square" rtlCol="0">
            <a:spAutoFit/>
          </a:bodyPr>
          <a:lstStyle/>
          <a:p>
            <a:r>
              <a:rPr lang="en-GB" sz="2000" b="1" dirty="0">
                <a:solidFill>
                  <a:schemeClr val="accent1"/>
                </a:solidFill>
                <a:latin typeface="Century Gothic" panose="020B0502020202020204" pitchFamily="34" charset="0"/>
              </a:rPr>
              <a:t>Person-Centred Resources</a:t>
            </a:r>
          </a:p>
        </p:txBody>
      </p:sp>
    </p:spTree>
    <p:extLst>
      <p:ext uri="{BB962C8B-B14F-4D97-AF65-F5344CB8AC3E}">
        <p14:creationId xmlns:p14="http://schemas.microsoft.com/office/powerpoint/2010/main" val="289739524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06118" y="2009194"/>
            <a:ext cx="7582566" cy="358549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400" dirty="0"/>
          </a:p>
        </p:txBody>
      </p:sp>
      <p:sp>
        <p:nvSpPr>
          <p:cNvPr id="2" name="Rectangle 1">
            <a:extLst>
              <a:ext uri="{FF2B5EF4-FFF2-40B4-BE49-F238E27FC236}">
                <a16:creationId xmlns:a16="http://schemas.microsoft.com/office/drawing/2014/main" id="{3D032CC2-218E-4A23-AB6A-862E66B4FD93}"/>
              </a:ext>
            </a:extLst>
          </p:cNvPr>
          <p:cNvSpPr/>
          <p:nvPr/>
        </p:nvSpPr>
        <p:spPr>
          <a:xfrm>
            <a:off x="1255246" y="661880"/>
            <a:ext cx="6351783" cy="954107"/>
          </a:xfrm>
          <a:prstGeom prst="rect">
            <a:avLst/>
          </a:prstGeom>
          <a:noFill/>
        </p:spPr>
        <p:txBody>
          <a:bodyPr wrap="square" lIns="91440" tIns="45720" rIns="91440" bIns="45720">
            <a:spAutoFit/>
          </a:bodyPr>
          <a:lstStyle/>
          <a:p>
            <a:pPr algn="ctr"/>
            <a:r>
              <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Prepare your students </a:t>
            </a:r>
          </a:p>
          <a:p>
            <a:pPr algn="ctr"/>
            <a:r>
              <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and their circles of support</a:t>
            </a:r>
          </a:p>
        </p:txBody>
      </p:sp>
      <p:pic>
        <p:nvPicPr>
          <p:cNvPr id="6" name="Picture 5">
            <a:extLst>
              <a:ext uri="{FF2B5EF4-FFF2-40B4-BE49-F238E27FC236}">
                <a16:creationId xmlns:a16="http://schemas.microsoft.com/office/drawing/2014/main" id="{EA3293AB-16CC-43C2-98E6-C85DA95B186A}"/>
              </a:ext>
            </a:extLst>
          </p:cNvPr>
          <p:cNvPicPr>
            <a:picLocks noChangeAspect="1"/>
          </p:cNvPicPr>
          <p:nvPr/>
        </p:nvPicPr>
        <p:blipFill rotWithShape="1">
          <a:blip r:embed="rId3"/>
          <a:srcRect l="13728" t="7895" r="13728"/>
          <a:stretch/>
        </p:blipFill>
        <p:spPr>
          <a:xfrm>
            <a:off x="1902185" y="2009194"/>
            <a:ext cx="5339629" cy="3813388"/>
          </a:xfrm>
          <a:prstGeom prst="rect">
            <a:avLst/>
          </a:prstGeom>
        </p:spPr>
      </p:pic>
      <p:sp>
        <p:nvSpPr>
          <p:cNvPr id="4" name="TextBox 3">
            <a:extLst>
              <a:ext uri="{FF2B5EF4-FFF2-40B4-BE49-F238E27FC236}">
                <a16:creationId xmlns:a16="http://schemas.microsoft.com/office/drawing/2014/main" id="{846ABDDA-55F4-4AF7-87D2-67911BEB43F6}"/>
              </a:ext>
            </a:extLst>
          </p:cNvPr>
          <p:cNvSpPr txBox="1"/>
          <p:nvPr/>
        </p:nvSpPr>
        <p:spPr>
          <a:xfrm>
            <a:off x="2733869" y="1615987"/>
            <a:ext cx="3676262" cy="400110"/>
          </a:xfrm>
          <a:prstGeom prst="rect">
            <a:avLst/>
          </a:prstGeom>
          <a:noFill/>
        </p:spPr>
        <p:txBody>
          <a:bodyPr wrap="square" rtlCol="0">
            <a:spAutoFit/>
          </a:bodyPr>
          <a:lstStyle/>
          <a:p>
            <a:pPr algn="ctr"/>
            <a:r>
              <a:rPr lang="en-GB" sz="2000" b="1" dirty="0">
                <a:solidFill>
                  <a:schemeClr val="accent1"/>
                </a:solidFill>
                <a:latin typeface="Century Gothic" panose="020B0502020202020204" pitchFamily="34" charset="0"/>
              </a:rPr>
              <a:t>Plan, Do, Review</a:t>
            </a:r>
          </a:p>
        </p:txBody>
      </p:sp>
    </p:spTree>
    <p:extLst>
      <p:ext uri="{BB962C8B-B14F-4D97-AF65-F5344CB8AC3E}">
        <p14:creationId xmlns:p14="http://schemas.microsoft.com/office/powerpoint/2010/main" val="361618529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06118" y="2009194"/>
            <a:ext cx="7582566" cy="358549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400" dirty="0"/>
          </a:p>
        </p:txBody>
      </p:sp>
      <p:sp>
        <p:nvSpPr>
          <p:cNvPr id="2" name="Rectangle 1">
            <a:extLst>
              <a:ext uri="{FF2B5EF4-FFF2-40B4-BE49-F238E27FC236}">
                <a16:creationId xmlns:a16="http://schemas.microsoft.com/office/drawing/2014/main" id="{3D032CC2-218E-4A23-AB6A-862E66B4FD93}"/>
              </a:ext>
            </a:extLst>
          </p:cNvPr>
          <p:cNvSpPr/>
          <p:nvPr/>
        </p:nvSpPr>
        <p:spPr>
          <a:xfrm>
            <a:off x="1255246" y="661880"/>
            <a:ext cx="6351783" cy="954107"/>
          </a:xfrm>
          <a:prstGeom prst="rect">
            <a:avLst/>
          </a:prstGeom>
          <a:noFill/>
        </p:spPr>
        <p:txBody>
          <a:bodyPr wrap="square" lIns="91440" tIns="45720" rIns="91440" bIns="45720">
            <a:spAutoFit/>
          </a:bodyPr>
          <a:lstStyle/>
          <a:p>
            <a:pPr algn="ctr"/>
            <a:r>
              <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Prepare your students </a:t>
            </a:r>
          </a:p>
          <a:p>
            <a:pPr algn="ctr"/>
            <a:r>
              <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and their circles of support</a:t>
            </a:r>
          </a:p>
        </p:txBody>
      </p:sp>
      <p:sp>
        <p:nvSpPr>
          <p:cNvPr id="6" name="TextBox 5">
            <a:extLst>
              <a:ext uri="{FF2B5EF4-FFF2-40B4-BE49-F238E27FC236}">
                <a16:creationId xmlns:a16="http://schemas.microsoft.com/office/drawing/2014/main" id="{363B53FB-D7D3-4EBA-AD16-3622896729AB}"/>
              </a:ext>
            </a:extLst>
          </p:cNvPr>
          <p:cNvSpPr txBox="1"/>
          <p:nvPr/>
        </p:nvSpPr>
        <p:spPr>
          <a:xfrm>
            <a:off x="3521673" y="1647503"/>
            <a:ext cx="4867011" cy="4308872"/>
          </a:xfrm>
          <a:prstGeom prst="rect">
            <a:avLst/>
          </a:prstGeom>
          <a:noFill/>
        </p:spPr>
        <p:txBody>
          <a:bodyPr wrap="square">
            <a:spAutoFit/>
          </a:bodyPr>
          <a:lstStyle/>
          <a:p>
            <a:r>
              <a:rPr lang="en-GB" sz="1600" dirty="0">
                <a:latin typeface="Century Gothic" panose="020B0502020202020204" pitchFamily="34" charset="0"/>
              </a:rPr>
              <a:t>Ensure parents/carers, your Career guidance professional and young people are</a:t>
            </a:r>
          </a:p>
          <a:p>
            <a:r>
              <a:rPr lang="en-GB" sz="1600" dirty="0">
                <a:latin typeface="Century Gothic" panose="020B0502020202020204" pitchFamily="34" charset="0"/>
              </a:rPr>
              <a:t> </a:t>
            </a:r>
          </a:p>
          <a:p>
            <a:pPr marL="285750" indent="-285750">
              <a:buFont typeface="Arial" panose="020B0604020202020204" pitchFamily="34" charset="0"/>
              <a:buChar char="•"/>
            </a:pPr>
            <a:r>
              <a:rPr lang="en-GB" sz="1600" dirty="0">
                <a:latin typeface="Century Gothic" panose="020B0502020202020204" pitchFamily="34" charset="0"/>
              </a:rPr>
              <a:t>fully aware of and included in your Careers Education programme</a:t>
            </a:r>
          </a:p>
          <a:p>
            <a:pPr marL="285750" indent="-285750">
              <a:buFont typeface="Arial" panose="020B0604020202020204" pitchFamily="34" charset="0"/>
              <a:buChar char="•"/>
            </a:pPr>
            <a:r>
              <a:rPr lang="en-GB" sz="1600" dirty="0">
                <a:latin typeface="Century Gothic" panose="020B0502020202020204" pitchFamily="34" charset="0"/>
              </a:rPr>
              <a:t>aware of the opportunities available to young people moving on from your provision (link ‘The Local Offer’ to your website)</a:t>
            </a:r>
          </a:p>
          <a:p>
            <a:pPr marL="285750" indent="-285750">
              <a:buFont typeface="Arial" panose="020B0604020202020204" pitchFamily="34" charset="0"/>
              <a:buChar char="•"/>
            </a:pPr>
            <a:r>
              <a:rPr lang="en-GB" sz="1600" dirty="0">
                <a:latin typeface="Century Gothic" panose="020B0502020202020204" pitchFamily="34" charset="0"/>
              </a:rPr>
              <a:t>consulted about the content and impact of your Careers Education programme. This can be linked specifically to transition outcomes for a student on their EHCP</a:t>
            </a:r>
          </a:p>
          <a:p>
            <a:pPr marL="285750" indent="-285750">
              <a:buFont typeface="Arial" panose="020B0604020202020204" pitchFamily="34" charset="0"/>
              <a:buChar char="•"/>
            </a:pPr>
            <a:r>
              <a:rPr lang="en-GB" sz="1600" dirty="0">
                <a:latin typeface="Century Gothic" panose="020B0502020202020204" pitchFamily="34" charset="0"/>
              </a:rPr>
              <a:t>aware of the roles of everyone involved in Careers education, IAG and planning for your setting</a:t>
            </a:r>
          </a:p>
          <a:p>
            <a:endParaRPr lang="en-GB" dirty="0"/>
          </a:p>
        </p:txBody>
      </p:sp>
      <p:pic>
        <p:nvPicPr>
          <p:cNvPr id="8" name="Picture 7">
            <a:extLst>
              <a:ext uri="{FF2B5EF4-FFF2-40B4-BE49-F238E27FC236}">
                <a16:creationId xmlns:a16="http://schemas.microsoft.com/office/drawing/2014/main" id="{A0958163-568F-4008-B2B3-4ADDD7B07D5C}"/>
              </a:ext>
            </a:extLst>
          </p:cNvPr>
          <p:cNvPicPr>
            <a:picLocks noChangeAspect="1"/>
          </p:cNvPicPr>
          <p:nvPr/>
        </p:nvPicPr>
        <p:blipFill rotWithShape="1">
          <a:blip r:embed="rId3"/>
          <a:srcRect l="23061" t="22396" r="23061" b="11995"/>
          <a:stretch/>
        </p:blipFill>
        <p:spPr>
          <a:xfrm>
            <a:off x="710618" y="2114655"/>
            <a:ext cx="2811055" cy="1925500"/>
          </a:xfrm>
          <a:prstGeom prst="rect">
            <a:avLst/>
          </a:prstGeom>
        </p:spPr>
      </p:pic>
      <p:sp>
        <p:nvSpPr>
          <p:cNvPr id="10" name="TextBox 9">
            <a:extLst>
              <a:ext uri="{FF2B5EF4-FFF2-40B4-BE49-F238E27FC236}">
                <a16:creationId xmlns:a16="http://schemas.microsoft.com/office/drawing/2014/main" id="{C75578C6-AF5F-4673-B881-3E8BC4D15E63}"/>
              </a:ext>
            </a:extLst>
          </p:cNvPr>
          <p:cNvSpPr txBox="1"/>
          <p:nvPr/>
        </p:nvSpPr>
        <p:spPr>
          <a:xfrm>
            <a:off x="710618" y="4330362"/>
            <a:ext cx="2906555" cy="738664"/>
          </a:xfrm>
          <a:prstGeom prst="rect">
            <a:avLst/>
          </a:prstGeom>
          <a:noFill/>
        </p:spPr>
        <p:txBody>
          <a:bodyPr wrap="square">
            <a:spAutoFit/>
          </a:bodyPr>
          <a:lstStyle/>
          <a:p>
            <a:r>
              <a:rPr lang="en-GB" sz="1400" dirty="0">
                <a:hlinkClick r:id="rId4"/>
              </a:rPr>
              <a:t>https://www.preparingforadulthood.org.uk/SiteAssets/Downloads/yeded5wb636481748062535810.pdf</a:t>
            </a:r>
            <a:r>
              <a:rPr lang="en-GB" sz="1400" dirty="0"/>
              <a:t> </a:t>
            </a:r>
          </a:p>
        </p:txBody>
      </p:sp>
    </p:spTree>
    <p:extLst>
      <p:ext uri="{BB962C8B-B14F-4D97-AF65-F5344CB8AC3E}">
        <p14:creationId xmlns:p14="http://schemas.microsoft.com/office/powerpoint/2010/main" val="149389350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53783" y="742572"/>
            <a:ext cx="5753302" cy="77579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Creative Ways to Make the Most of your Career Development Professional</a:t>
            </a:r>
          </a:p>
        </p:txBody>
      </p:sp>
      <p:sp>
        <p:nvSpPr>
          <p:cNvPr id="3" name="Title 1"/>
          <p:cNvSpPr txBox="1">
            <a:spLocks/>
          </p:cNvSpPr>
          <p:nvPr/>
        </p:nvSpPr>
        <p:spPr>
          <a:xfrm>
            <a:off x="806118" y="2009194"/>
            <a:ext cx="7582566" cy="358549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400" dirty="0"/>
          </a:p>
        </p:txBody>
      </p:sp>
      <p:pic>
        <p:nvPicPr>
          <p:cNvPr id="7" name="Graphic 6" descr="Thought bubble">
            <a:extLst>
              <a:ext uri="{FF2B5EF4-FFF2-40B4-BE49-F238E27FC236}">
                <a16:creationId xmlns:a16="http://schemas.microsoft.com/office/drawing/2014/main" id="{86B27E85-331B-45FC-823E-1E6E7D6534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5781" y="3287314"/>
            <a:ext cx="3581620" cy="1913386"/>
          </a:xfrm>
          <a:prstGeom prst="rect">
            <a:avLst/>
          </a:prstGeom>
        </p:spPr>
      </p:pic>
      <p:sp>
        <p:nvSpPr>
          <p:cNvPr id="8" name="Rectangle 7">
            <a:extLst>
              <a:ext uri="{FF2B5EF4-FFF2-40B4-BE49-F238E27FC236}">
                <a16:creationId xmlns:a16="http://schemas.microsoft.com/office/drawing/2014/main" id="{7DA7B3BA-8350-4DB6-96C0-B17D0E8F60A6}"/>
              </a:ext>
            </a:extLst>
          </p:cNvPr>
          <p:cNvSpPr/>
          <p:nvPr/>
        </p:nvSpPr>
        <p:spPr>
          <a:xfrm>
            <a:off x="1570578" y="3862167"/>
            <a:ext cx="2524887" cy="523220"/>
          </a:xfrm>
          <a:prstGeom prst="rect">
            <a:avLst/>
          </a:prstGeom>
          <a:noFill/>
        </p:spPr>
        <p:txBody>
          <a:bodyPr wrap="square" lIns="91440" tIns="45720" rIns="91440" bIns="45720">
            <a:spAutoFit/>
          </a:bodyPr>
          <a:lstStyle/>
          <a:p>
            <a:pPr algn="ctr"/>
            <a:r>
              <a:rPr lang="en-GB" sz="1400" b="0" i="0" u="none" strike="noStrike" dirty="0">
                <a:solidFill>
                  <a:schemeClr val="bg1"/>
                </a:solidFill>
                <a:effectLst/>
              </a:rPr>
              <a:t>I thought they were called </a:t>
            </a:r>
          </a:p>
          <a:p>
            <a:pPr algn="ctr"/>
            <a:r>
              <a:rPr lang="en-GB" sz="1400" b="0" i="0" u="none" strike="noStrike" dirty="0">
                <a:solidFill>
                  <a:schemeClr val="bg1"/>
                </a:solidFill>
                <a:effectLst/>
              </a:rPr>
              <a:t>a ‘Careers Adviser’?</a:t>
            </a:r>
            <a:endParaRPr lang="en-US" sz="1400" b="1" cap="none" spc="0" dirty="0">
              <a:ln w="10160">
                <a:solidFill>
                  <a:schemeClr val="accent5"/>
                </a:solidFill>
                <a:prstDash val="solid"/>
              </a:ln>
              <a:solidFill>
                <a:schemeClr val="bg1"/>
              </a:solidFill>
              <a:effectLst>
                <a:outerShdw blurRad="38100" dist="22860" dir="5400000" algn="tl" rotWithShape="0">
                  <a:srgbClr val="000000">
                    <a:alpha val="30000"/>
                  </a:srgbClr>
                </a:outerShdw>
              </a:effectLst>
            </a:endParaRPr>
          </a:p>
        </p:txBody>
      </p:sp>
      <p:pic>
        <p:nvPicPr>
          <p:cNvPr id="9" name="Picture 8">
            <a:extLst>
              <a:ext uri="{FF2B5EF4-FFF2-40B4-BE49-F238E27FC236}">
                <a16:creationId xmlns:a16="http://schemas.microsoft.com/office/drawing/2014/main" id="{23BBB4CE-DB5C-42BD-8C26-1003DC4F559A}"/>
              </a:ext>
            </a:extLst>
          </p:cNvPr>
          <p:cNvPicPr>
            <a:picLocks noChangeAspect="1"/>
          </p:cNvPicPr>
          <p:nvPr/>
        </p:nvPicPr>
        <p:blipFill>
          <a:blip r:embed="rId5"/>
          <a:stretch>
            <a:fillRect/>
          </a:stretch>
        </p:blipFill>
        <p:spPr>
          <a:xfrm>
            <a:off x="755316" y="4734838"/>
            <a:ext cx="1005927" cy="1371719"/>
          </a:xfrm>
          <a:prstGeom prst="rect">
            <a:avLst/>
          </a:prstGeom>
        </p:spPr>
      </p:pic>
      <p:sp>
        <p:nvSpPr>
          <p:cNvPr id="10" name="Rectangle 9">
            <a:extLst>
              <a:ext uri="{FF2B5EF4-FFF2-40B4-BE49-F238E27FC236}">
                <a16:creationId xmlns:a16="http://schemas.microsoft.com/office/drawing/2014/main" id="{43583FF8-65FE-4C25-B57A-6D803393DCA2}"/>
              </a:ext>
            </a:extLst>
          </p:cNvPr>
          <p:cNvSpPr/>
          <p:nvPr/>
        </p:nvSpPr>
        <p:spPr>
          <a:xfrm>
            <a:off x="2244529" y="4973215"/>
            <a:ext cx="6093353" cy="923330"/>
          </a:xfrm>
          <a:prstGeom prst="rect">
            <a:avLst/>
          </a:prstGeom>
          <a:noFill/>
        </p:spPr>
        <p:txBody>
          <a:bodyPr wrap="square" lIns="91440" tIns="45720" rIns="91440" bIns="45720">
            <a:spAutoFit/>
          </a:bodyPr>
          <a:lstStyle/>
          <a:p>
            <a:pPr algn="ctr"/>
            <a:r>
              <a:rPr lang="en-US"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From the perspective of a Career Development Professional: </a:t>
            </a:r>
          </a:p>
          <a:p>
            <a:pPr algn="ctr"/>
            <a:r>
              <a:rPr lang="en-US"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Jules </a:t>
            </a:r>
            <a:r>
              <a:rPr lang="en-US"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a:t>
            </a:r>
            <a:r>
              <a:rPr lang="en-US"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enton </a:t>
            </a:r>
            <a:r>
              <a:rPr lang="en-US"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LLB, Dip CG</a:t>
            </a:r>
          </a:p>
          <a:p>
            <a:pPr algn="ctr"/>
            <a:r>
              <a:rPr lang="en-US"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Independent Consultant and Trainer</a:t>
            </a:r>
          </a:p>
        </p:txBody>
      </p:sp>
    </p:spTree>
    <p:extLst>
      <p:ext uri="{BB962C8B-B14F-4D97-AF65-F5344CB8AC3E}">
        <p14:creationId xmlns:p14="http://schemas.microsoft.com/office/powerpoint/2010/main" val="121366041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06118" y="2009194"/>
            <a:ext cx="7582566" cy="358549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400" dirty="0"/>
          </a:p>
        </p:txBody>
      </p:sp>
      <p:sp>
        <p:nvSpPr>
          <p:cNvPr id="2" name="Rectangle 1">
            <a:extLst>
              <a:ext uri="{FF2B5EF4-FFF2-40B4-BE49-F238E27FC236}">
                <a16:creationId xmlns:a16="http://schemas.microsoft.com/office/drawing/2014/main" id="{3D032CC2-218E-4A23-AB6A-862E66B4FD93}"/>
              </a:ext>
            </a:extLst>
          </p:cNvPr>
          <p:cNvSpPr/>
          <p:nvPr/>
        </p:nvSpPr>
        <p:spPr>
          <a:xfrm>
            <a:off x="1255246" y="661880"/>
            <a:ext cx="6351783" cy="954107"/>
          </a:xfrm>
          <a:prstGeom prst="rect">
            <a:avLst/>
          </a:prstGeom>
          <a:noFill/>
        </p:spPr>
        <p:txBody>
          <a:bodyPr wrap="square" lIns="91440" tIns="45720" rIns="91440" bIns="45720">
            <a:spAutoFit/>
          </a:bodyPr>
          <a:lstStyle/>
          <a:p>
            <a:pPr algn="ctr"/>
            <a:r>
              <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Prepare your students </a:t>
            </a:r>
          </a:p>
          <a:p>
            <a:pPr algn="ctr"/>
            <a:r>
              <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and their circles of support</a:t>
            </a:r>
          </a:p>
        </p:txBody>
      </p:sp>
      <p:sp>
        <p:nvSpPr>
          <p:cNvPr id="6" name="TextBox 5">
            <a:extLst>
              <a:ext uri="{FF2B5EF4-FFF2-40B4-BE49-F238E27FC236}">
                <a16:creationId xmlns:a16="http://schemas.microsoft.com/office/drawing/2014/main" id="{363B53FB-D7D3-4EBA-AD16-3622896729AB}"/>
              </a:ext>
            </a:extLst>
          </p:cNvPr>
          <p:cNvSpPr txBox="1"/>
          <p:nvPr/>
        </p:nvSpPr>
        <p:spPr>
          <a:xfrm>
            <a:off x="856920" y="2112841"/>
            <a:ext cx="7531764" cy="2862322"/>
          </a:xfrm>
          <a:prstGeom prst="rect">
            <a:avLst/>
          </a:prstGeom>
          <a:noFill/>
        </p:spPr>
        <p:txBody>
          <a:bodyPr wrap="square">
            <a:spAutoFit/>
          </a:bodyPr>
          <a:lstStyle/>
          <a:p>
            <a:r>
              <a:rPr lang="en-GB" dirty="0">
                <a:latin typeface="Century Gothic" panose="020B0502020202020204" pitchFamily="34" charset="0"/>
              </a:rPr>
              <a:t>Share some of the great resources available:</a:t>
            </a:r>
          </a:p>
          <a:p>
            <a:endParaRPr lang="en-GB" dirty="0">
              <a:latin typeface="Century Gothic" panose="020B0502020202020204" pitchFamily="34" charset="0"/>
            </a:endParaRPr>
          </a:p>
          <a:p>
            <a:r>
              <a:rPr lang="en-GB" dirty="0">
                <a:latin typeface="Century Gothic" panose="020B0502020202020204" pitchFamily="34" charset="0"/>
                <a:hlinkClick r:id="rId3"/>
              </a:rPr>
              <a:t>www.preparingforadulthood.org.uk/downloads/person-centred-planning</a:t>
            </a:r>
            <a:r>
              <a:rPr lang="en-GB" dirty="0">
                <a:latin typeface="Century Gothic" panose="020B0502020202020204" pitchFamily="34" charset="0"/>
              </a:rPr>
              <a:t> </a:t>
            </a:r>
          </a:p>
          <a:p>
            <a:endParaRPr lang="en-GB" dirty="0">
              <a:latin typeface="Century Gothic" panose="020B0502020202020204" pitchFamily="34" charset="0"/>
            </a:endParaRPr>
          </a:p>
          <a:p>
            <a:r>
              <a:rPr lang="en-GB" dirty="0">
                <a:latin typeface="Century Gothic" panose="020B0502020202020204" pitchFamily="34" charset="0"/>
                <a:hlinkClick r:id="rId4"/>
              </a:rPr>
              <a:t>https://resources.careersandenterprise.co.uk/browse-category/send?filter=&amp;page=1</a:t>
            </a:r>
            <a:r>
              <a:rPr lang="en-GB" dirty="0">
                <a:latin typeface="Century Gothic" panose="020B0502020202020204" pitchFamily="34" charset="0"/>
              </a:rPr>
              <a:t> </a:t>
            </a:r>
          </a:p>
          <a:p>
            <a:endParaRPr lang="en-GB" dirty="0"/>
          </a:p>
          <a:p>
            <a:r>
              <a:rPr lang="en-GB" dirty="0">
                <a:latin typeface="Century Gothic" panose="020B0502020202020204" pitchFamily="34" charset="0"/>
              </a:rPr>
              <a:t>And do encourage your young people to make and share their own!</a:t>
            </a:r>
          </a:p>
        </p:txBody>
      </p:sp>
      <p:sp>
        <p:nvSpPr>
          <p:cNvPr id="5" name="Rectangle 4">
            <a:extLst>
              <a:ext uri="{FF2B5EF4-FFF2-40B4-BE49-F238E27FC236}">
                <a16:creationId xmlns:a16="http://schemas.microsoft.com/office/drawing/2014/main" id="{FF912734-5755-485E-A792-149617C663AF}"/>
              </a:ext>
            </a:extLst>
          </p:cNvPr>
          <p:cNvSpPr/>
          <p:nvPr/>
        </p:nvSpPr>
        <p:spPr>
          <a:xfrm>
            <a:off x="1255246" y="5245249"/>
            <a:ext cx="6351783" cy="954107"/>
          </a:xfrm>
          <a:prstGeom prst="rect">
            <a:avLst/>
          </a:prstGeom>
          <a:noFill/>
        </p:spPr>
        <p:txBody>
          <a:bodyPr wrap="square" lIns="91440" tIns="45720" rIns="91440" bIns="45720">
            <a:spAutoFit/>
          </a:bodyPr>
          <a:lstStyle/>
          <a:p>
            <a:pPr algn="ctr"/>
            <a:r>
              <a:rPr lang="en-U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Use your guidance professional to deliver career guidance!</a:t>
            </a:r>
            <a:endPar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33257015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06118" y="2009194"/>
            <a:ext cx="7582566" cy="358549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400" dirty="0"/>
          </a:p>
        </p:txBody>
      </p:sp>
      <p:pic>
        <p:nvPicPr>
          <p:cNvPr id="5" name="Picture 4">
            <a:extLst>
              <a:ext uri="{FF2B5EF4-FFF2-40B4-BE49-F238E27FC236}">
                <a16:creationId xmlns:a16="http://schemas.microsoft.com/office/drawing/2014/main" id="{EFD52907-5CF9-46CD-A964-E0AD9C396DB7}"/>
              </a:ext>
            </a:extLst>
          </p:cNvPr>
          <p:cNvPicPr>
            <a:picLocks noChangeAspect="1"/>
          </p:cNvPicPr>
          <p:nvPr/>
        </p:nvPicPr>
        <p:blipFill rotWithShape="1">
          <a:blip r:embed="rId3"/>
          <a:srcRect l="29529" t="29866" r="53277" b="28383"/>
          <a:stretch/>
        </p:blipFill>
        <p:spPr bwMode="auto">
          <a:xfrm>
            <a:off x="1247344" y="2287684"/>
            <a:ext cx="2217420" cy="3028509"/>
          </a:xfrm>
          <a:prstGeom prst="rect">
            <a:avLst/>
          </a:prstGeom>
          <a:ln>
            <a:noFill/>
          </a:ln>
          <a:extLst>
            <a:ext uri="{53640926-AAD7-44D8-BBD7-CCE9431645EC}">
              <a14:shadowObscured xmlns:a14="http://schemas.microsoft.com/office/drawing/2010/main"/>
            </a:ext>
          </a:extLst>
        </p:spPr>
      </p:pic>
      <p:sp>
        <p:nvSpPr>
          <p:cNvPr id="17" name="Text Box 1">
            <a:extLst>
              <a:ext uri="{FF2B5EF4-FFF2-40B4-BE49-F238E27FC236}">
                <a16:creationId xmlns:a16="http://schemas.microsoft.com/office/drawing/2014/main" id="{682FA88E-0DBD-4618-8447-C7C4C6768E46}"/>
              </a:ext>
            </a:extLst>
          </p:cNvPr>
          <p:cNvSpPr txBox="1"/>
          <p:nvPr/>
        </p:nvSpPr>
        <p:spPr>
          <a:xfrm>
            <a:off x="4164757" y="2928275"/>
            <a:ext cx="4223927" cy="704850"/>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base"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Segoe UI" panose="020B0502040204020203" pitchFamily="34" charset="0"/>
              </a:rPr>
              <a:t>  </a:t>
            </a:r>
            <a:r>
              <a:rPr kumimoji="0" lang="en-US" sz="1600" b="0" i="0" u="sng" strike="noStrike" kern="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Segoe UI" panose="020B0502040204020203" pitchFamily="34" charset="0"/>
                <a:hlinkClick r:id="rId4"/>
              </a:rPr>
              <a:t>talktojules@outlook.com</a:t>
            </a:r>
            <a:r>
              <a:rPr kumimoji="0" lang="en-US" sz="1600" b="0" i="0" u="none" strike="noStrike" kern="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Segoe UI" panose="020B0502040204020203" pitchFamily="34" charset="0"/>
              </a:rPr>
              <a:t>  </a:t>
            </a:r>
          </a:p>
          <a:p>
            <a:pPr marL="0" marR="0" lvl="0" indent="0" defTabSz="914400" eaLnBrk="1" fontAlgn="base"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Segoe UI" panose="020B0502040204020203" pitchFamily="34" charset="0"/>
              </a:rPr>
              <a:t>      </a:t>
            </a:r>
            <a:r>
              <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rPr>
              <a:t>​</a:t>
            </a:r>
            <a:endPar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endParaRPr>
          </a:p>
          <a:p>
            <a:pPr marL="0" marR="0" lvl="0" indent="0" defTabSz="914400" eaLnBrk="1" fontAlgn="base"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Segoe UI" panose="020B0502040204020203" pitchFamily="34" charset="0"/>
              </a:rPr>
              <a:t>  </a:t>
            </a:r>
          </a:p>
          <a:p>
            <a:pPr marL="0" marR="0" lvl="0" indent="0" defTabSz="914400" eaLnBrk="1" fontAlgn="base"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Segoe UI" panose="020B0502040204020203" pitchFamily="34" charset="0"/>
              </a:rPr>
              <a:t> 07305 857028</a:t>
            </a:r>
          </a:p>
          <a:p>
            <a:pPr marL="0" marR="0" lvl="0" indent="0" defTabSz="914400" eaLnBrk="1" fontAlgn="base" latinLnBrk="0" hangingPunct="1">
              <a:lnSpc>
                <a:spcPct val="100000"/>
              </a:lnSpc>
              <a:spcBef>
                <a:spcPts val="0"/>
              </a:spcBef>
              <a:spcAft>
                <a:spcPts val="0"/>
              </a:spcAft>
              <a:buClrTx/>
              <a:buSzTx/>
              <a:buFontTx/>
              <a:buNone/>
              <a:tabLst/>
              <a:defRPr/>
            </a:pPr>
            <a:endParaRPr lang="en-GB" sz="1600" kern="0" noProof="0" dirty="0">
              <a:solidFill>
                <a:srgbClr val="000000"/>
              </a:solidFill>
              <a:latin typeface="Century Gothic" panose="020B0502020202020204" pitchFamily="34" charset="0"/>
              <a:ea typeface="Times New Roman" panose="02020603050405020304" pitchFamily="18" charset="0"/>
              <a:cs typeface="Segoe UI" panose="020B0502040204020203" pitchFamily="34" charset="0"/>
            </a:endParaRPr>
          </a:p>
          <a:p>
            <a:pPr marL="0" marR="0" lvl="0" indent="0" defTabSz="914400" eaLnBrk="1" fontAlgn="base" latinLnBrk="0" hangingPunct="1">
              <a:lnSpc>
                <a:spcPct val="100000"/>
              </a:lnSpc>
              <a:spcBef>
                <a:spcPts val="0"/>
              </a:spcBef>
              <a:spcAft>
                <a:spcPts val="0"/>
              </a:spcAft>
              <a:buClrTx/>
              <a:buSzTx/>
              <a:buFontTx/>
              <a:buNone/>
              <a:tabLst/>
              <a:defRPr/>
            </a:pPr>
            <a:endParaRPr kumimoji="0" lang="en-GB" sz="1600" b="0" i="0" u="none" strike="noStrike" kern="0" cap="none" spc="0" normalizeH="0" baseline="0" dirty="0">
              <a:ln>
                <a:noFill/>
              </a:ln>
              <a:solidFill>
                <a:srgbClr val="000000"/>
              </a:solidFill>
              <a:effectLst/>
              <a:uLnTx/>
              <a:uFillTx/>
              <a:latin typeface="Century Gothic" panose="020B0502020202020204" pitchFamily="34" charset="0"/>
              <a:ea typeface="Times New Roman" panose="02020603050405020304" pitchFamily="18" charset="0"/>
              <a:cs typeface="Segoe UI" panose="020B0502040204020203" pitchFamily="34" charset="0"/>
            </a:endParaRPr>
          </a:p>
          <a:p>
            <a:pPr marL="0" marR="0" lvl="0" indent="0" defTabSz="914400" eaLnBrk="1" fontAlgn="base"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Segoe UI" panose="020B0502040204020203" pitchFamily="34" charset="0"/>
              </a:rPr>
              <a:t>linkedin.com/in/jules-benton-31b90242/</a:t>
            </a:r>
            <a:endParaRPr kumimoji="0" lang="en-GB"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pic>
        <p:nvPicPr>
          <p:cNvPr id="18" name="Picture 17">
            <a:extLst>
              <a:ext uri="{FF2B5EF4-FFF2-40B4-BE49-F238E27FC236}">
                <a16:creationId xmlns:a16="http://schemas.microsoft.com/office/drawing/2014/main" id="{3F29F603-B543-4A27-80CD-BAFE1126A24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24475" y="2939514"/>
            <a:ext cx="247650" cy="247650"/>
          </a:xfrm>
          <a:prstGeom prst="rect">
            <a:avLst/>
          </a:prstGeom>
          <a:noFill/>
          <a:ln>
            <a:noFill/>
          </a:ln>
        </p:spPr>
      </p:pic>
      <p:pic>
        <p:nvPicPr>
          <p:cNvPr id="19" name="Picture 18">
            <a:extLst>
              <a:ext uri="{FF2B5EF4-FFF2-40B4-BE49-F238E27FC236}">
                <a16:creationId xmlns:a16="http://schemas.microsoft.com/office/drawing/2014/main" id="{2D3CFEC2-CA2F-4284-AF7B-055328AFDBD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69379" y="3633125"/>
            <a:ext cx="337625" cy="337625"/>
          </a:xfrm>
          <a:prstGeom prst="rect">
            <a:avLst/>
          </a:prstGeom>
          <a:noFill/>
          <a:ln>
            <a:noFill/>
          </a:ln>
        </p:spPr>
      </p:pic>
      <p:pic>
        <p:nvPicPr>
          <p:cNvPr id="1036" name="Picture 12" descr="Small LinkedIn Logo - LogoDix">
            <a:extLst>
              <a:ext uri="{FF2B5EF4-FFF2-40B4-BE49-F238E27FC236}">
                <a16:creationId xmlns:a16="http://schemas.microsoft.com/office/drawing/2014/main" id="{6392B8F5-64EB-45F0-B7C9-82960F6AB03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2622" t="14089" r="18711" b="28222"/>
          <a:stretch/>
        </p:blipFill>
        <p:spPr bwMode="auto">
          <a:xfrm>
            <a:off x="3912912" y="4466651"/>
            <a:ext cx="251846" cy="247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01293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06118" y="2009194"/>
            <a:ext cx="7582566" cy="358549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400" dirty="0"/>
          </a:p>
        </p:txBody>
      </p:sp>
      <p:sp>
        <p:nvSpPr>
          <p:cNvPr id="9" name="TextBox 8">
            <a:extLst>
              <a:ext uri="{FF2B5EF4-FFF2-40B4-BE49-F238E27FC236}">
                <a16:creationId xmlns:a16="http://schemas.microsoft.com/office/drawing/2014/main" id="{8B37F31C-E3FD-46BE-AEB1-4CBE996AA82F}"/>
              </a:ext>
            </a:extLst>
          </p:cNvPr>
          <p:cNvSpPr txBox="1"/>
          <p:nvPr/>
        </p:nvSpPr>
        <p:spPr>
          <a:xfrm>
            <a:off x="937260" y="4924047"/>
            <a:ext cx="6941820" cy="646331"/>
          </a:xfrm>
          <a:prstGeom prst="rect">
            <a:avLst/>
          </a:prstGeom>
          <a:noFill/>
        </p:spPr>
        <p:txBody>
          <a:bodyPr wrap="square">
            <a:spAutoFit/>
          </a:bodyPr>
          <a:lstStyle/>
          <a:p>
            <a:r>
              <a:rPr lang="en-GB" dirty="0">
                <a:hlinkClick r:id="rId3"/>
              </a:rPr>
              <a:t>www.gov.uk/government/publications/careers-guidance-provision-for-young-people-in-schools</a:t>
            </a:r>
            <a:r>
              <a:rPr lang="en-GB" dirty="0"/>
              <a:t> </a:t>
            </a:r>
          </a:p>
        </p:txBody>
      </p:sp>
      <p:sp>
        <p:nvSpPr>
          <p:cNvPr id="10" name="TextBox 9">
            <a:extLst>
              <a:ext uri="{FF2B5EF4-FFF2-40B4-BE49-F238E27FC236}">
                <a16:creationId xmlns:a16="http://schemas.microsoft.com/office/drawing/2014/main" id="{F60B7BE5-1AFF-4011-B87D-0C6EB8C592C2}"/>
              </a:ext>
            </a:extLst>
          </p:cNvPr>
          <p:cNvSpPr txBox="1"/>
          <p:nvPr/>
        </p:nvSpPr>
        <p:spPr>
          <a:xfrm>
            <a:off x="2385060" y="1263316"/>
            <a:ext cx="4572000" cy="3970318"/>
          </a:xfrm>
          <a:prstGeom prst="rect">
            <a:avLst/>
          </a:prstGeom>
          <a:noFill/>
        </p:spPr>
        <p:txBody>
          <a:bodyPr wrap="square">
            <a:spAutoFit/>
          </a:bodyPr>
          <a:lstStyle/>
          <a:p>
            <a:pPr algn="ctr"/>
            <a:r>
              <a:rPr lang="en-GB" sz="2800" dirty="0"/>
              <a:t>Statutory guidance for schools and</a:t>
            </a:r>
          </a:p>
          <a:p>
            <a:pPr algn="ctr"/>
            <a:r>
              <a:rPr lang="en-GB" sz="2800" dirty="0"/>
              <a:t>guidance for further education colleges</a:t>
            </a:r>
          </a:p>
          <a:p>
            <a:pPr algn="ctr"/>
            <a:r>
              <a:rPr lang="en-GB" sz="2800" dirty="0"/>
              <a:t>and sixth form colleges</a:t>
            </a:r>
          </a:p>
          <a:p>
            <a:pPr algn="ctr"/>
            <a:endParaRPr lang="en-GB" sz="2800" dirty="0"/>
          </a:p>
          <a:p>
            <a:pPr algn="ctr"/>
            <a:r>
              <a:rPr lang="en-GB" sz="2800" dirty="0"/>
              <a:t>July 2021 </a:t>
            </a:r>
          </a:p>
          <a:p>
            <a:pPr algn="ctr"/>
            <a:endParaRPr lang="en-GB" sz="2800" dirty="0"/>
          </a:p>
          <a:p>
            <a:endParaRPr lang="en-GB" sz="2800" dirty="0"/>
          </a:p>
        </p:txBody>
      </p:sp>
    </p:spTree>
    <p:extLst>
      <p:ext uri="{BB962C8B-B14F-4D97-AF65-F5344CB8AC3E}">
        <p14:creationId xmlns:p14="http://schemas.microsoft.com/office/powerpoint/2010/main" val="371047245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06118" y="2009194"/>
            <a:ext cx="7582566" cy="358549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400" dirty="0"/>
          </a:p>
        </p:txBody>
      </p:sp>
      <p:sp>
        <p:nvSpPr>
          <p:cNvPr id="4" name="TextBox 3">
            <a:extLst>
              <a:ext uri="{FF2B5EF4-FFF2-40B4-BE49-F238E27FC236}">
                <a16:creationId xmlns:a16="http://schemas.microsoft.com/office/drawing/2014/main" id="{B6522117-B02B-4022-8E38-013C9AE9D0A0}"/>
              </a:ext>
            </a:extLst>
          </p:cNvPr>
          <p:cNvSpPr txBox="1"/>
          <p:nvPr/>
        </p:nvSpPr>
        <p:spPr>
          <a:xfrm>
            <a:off x="1737360" y="1166842"/>
            <a:ext cx="6103620" cy="4524315"/>
          </a:xfrm>
          <a:prstGeom prst="rect">
            <a:avLst/>
          </a:prstGeom>
          <a:noFill/>
        </p:spPr>
        <p:txBody>
          <a:bodyPr wrap="square">
            <a:spAutoFit/>
          </a:bodyPr>
          <a:lstStyle/>
          <a:p>
            <a:r>
              <a:rPr lang="en-GB" dirty="0"/>
              <a:t>Benchmark 8: </a:t>
            </a:r>
            <a:r>
              <a:rPr lang="en-GB" b="1" dirty="0"/>
              <a:t>Personal guidance </a:t>
            </a:r>
          </a:p>
          <a:p>
            <a:endParaRPr lang="en-GB" b="1" dirty="0"/>
          </a:p>
          <a:p>
            <a:r>
              <a:rPr lang="en-GB" dirty="0"/>
              <a:t>Every student should have opportunities for guidance interviews with a career adviser, who could be internal (a member of school or college staff) or external, </a:t>
            </a:r>
            <a:r>
              <a:rPr lang="en-GB" b="1" dirty="0"/>
              <a:t>provided they are trained to an appropriate level</a:t>
            </a:r>
            <a:r>
              <a:rPr lang="en-GB" dirty="0"/>
              <a:t>.*</a:t>
            </a:r>
          </a:p>
          <a:p>
            <a:r>
              <a:rPr lang="en-GB" dirty="0"/>
              <a:t>These should be available for all students whenever significant study or career choices are being made. They should be expected for all students but should be timed to meet their individual needs. • Every student should have at least one such interview by the age of 16, and the opportunity for a further interview by the age of 18, by the end of their study programme. </a:t>
            </a:r>
          </a:p>
          <a:p>
            <a:endParaRPr lang="en-GB" dirty="0"/>
          </a:p>
          <a:p>
            <a:pPr lvl="1"/>
            <a:r>
              <a:rPr lang="en-GB" dirty="0"/>
              <a:t>* The school or college should ensure that access to an adviser </a:t>
            </a:r>
            <a:r>
              <a:rPr lang="en-GB" b="1" dirty="0"/>
              <a:t>trained to level 6 </a:t>
            </a:r>
            <a:r>
              <a:rPr lang="en-GB" dirty="0"/>
              <a:t>is available when needed.</a:t>
            </a:r>
          </a:p>
        </p:txBody>
      </p:sp>
      <p:pic>
        <p:nvPicPr>
          <p:cNvPr id="6" name="Picture 5">
            <a:extLst>
              <a:ext uri="{FF2B5EF4-FFF2-40B4-BE49-F238E27FC236}">
                <a16:creationId xmlns:a16="http://schemas.microsoft.com/office/drawing/2014/main" id="{C8D46E1A-5032-4CF0-BAD5-258B01A36BF7}"/>
              </a:ext>
            </a:extLst>
          </p:cNvPr>
          <p:cNvPicPr>
            <a:picLocks noChangeAspect="1"/>
          </p:cNvPicPr>
          <p:nvPr/>
        </p:nvPicPr>
        <p:blipFill rotWithShape="1">
          <a:blip r:embed="rId3"/>
          <a:srcRect l="24583" t="22396" r="24416" b="16667"/>
          <a:stretch/>
        </p:blipFill>
        <p:spPr>
          <a:xfrm>
            <a:off x="6812280" y="709318"/>
            <a:ext cx="1394460" cy="937219"/>
          </a:xfrm>
          <a:prstGeom prst="rect">
            <a:avLst/>
          </a:prstGeom>
        </p:spPr>
      </p:pic>
      <p:pic>
        <p:nvPicPr>
          <p:cNvPr id="7" name="Picture 6">
            <a:extLst>
              <a:ext uri="{FF2B5EF4-FFF2-40B4-BE49-F238E27FC236}">
                <a16:creationId xmlns:a16="http://schemas.microsoft.com/office/drawing/2014/main" id="{FA91F4BE-A3F0-40DB-90BE-23117D2003E6}"/>
              </a:ext>
            </a:extLst>
          </p:cNvPr>
          <p:cNvPicPr>
            <a:picLocks noChangeAspect="1"/>
          </p:cNvPicPr>
          <p:nvPr/>
        </p:nvPicPr>
        <p:blipFill rotWithShape="1">
          <a:blip r:embed="rId4"/>
          <a:srcRect b="50000"/>
          <a:stretch/>
        </p:blipFill>
        <p:spPr>
          <a:xfrm>
            <a:off x="656514" y="4889988"/>
            <a:ext cx="1066283" cy="801169"/>
          </a:xfrm>
          <a:prstGeom prst="rect">
            <a:avLst/>
          </a:prstGeom>
        </p:spPr>
      </p:pic>
    </p:spTree>
    <p:extLst>
      <p:ext uri="{BB962C8B-B14F-4D97-AF65-F5344CB8AC3E}">
        <p14:creationId xmlns:p14="http://schemas.microsoft.com/office/powerpoint/2010/main" val="83602644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06118" y="2009194"/>
            <a:ext cx="7582566" cy="358549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400" dirty="0"/>
          </a:p>
        </p:txBody>
      </p:sp>
      <p:sp>
        <p:nvSpPr>
          <p:cNvPr id="6" name="TextBox 5">
            <a:extLst>
              <a:ext uri="{FF2B5EF4-FFF2-40B4-BE49-F238E27FC236}">
                <a16:creationId xmlns:a16="http://schemas.microsoft.com/office/drawing/2014/main" id="{CF1FC761-3616-4A78-BA50-402FC523150E}"/>
              </a:ext>
            </a:extLst>
          </p:cNvPr>
          <p:cNvSpPr txBox="1"/>
          <p:nvPr/>
        </p:nvSpPr>
        <p:spPr>
          <a:xfrm>
            <a:off x="1718310" y="1261917"/>
            <a:ext cx="5707380" cy="3416320"/>
          </a:xfrm>
          <a:prstGeom prst="rect">
            <a:avLst/>
          </a:prstGeom>
          <a:noFill/>
        </p:spPr>
        <p:txBody>
          <a:bodyPr wrap="square">
            <a:spAutoFit/>
          </a:bodyPr>
          <a:lstStyle/>
          <a:p>
            <a:r>
              <a:rPr lang="en-GB" dirty="0"/>
              <a:t>There is good evidence which demonstrates the impact of personal guidance. This evidence is able to draw on a number of randomised</a:t>
            </a:r>
          </a:p>
          <a:p>
            <a:r>
              <a:rPr lang="en-GB" dirty="0"/>
              <a:t>control trials, longitudinal studies and meta-analyses. It is associated with a range of short and long-term impacts on an individual’s:</a:t>
            </a:r>
          </a:p>
          <a:p>
            <a:r>
              <a:rPr lang="en-GB" dirty="0"/>
              <a:t>• personal effectiveness e.g. self-awareness and self-esteem;</a:t>
            </a:r>
          </a:p>
          <a:p>
            <a:r>
              <a:rPr lang="en-GB" dirty="0"/>
              <a:t>• career readiness e.g. career planning and decision making; and</a:t>
            </a:r>
          </a:p>
          <a:p>
            <a:r>
              <a:rPr lang="en-GB" dirty="0"/>
              <a:t>• educational outcomes e.g. improved attendance and attainment.</a:t>
            </a:r>
          </a:p>
        </p:txBody>
      </p:sp>
      <p:sp>
        <p:nvSpPr>
          <p:cNvPr id="8" name="TextBox 7">
            <a:extLst>
              <a:ext uri="{FF2B5EF4-FFF2-40B4-BE49-F238E27FC236}">
                <a16:creationId xmlns:a16="http://schemas.microsoft.com/office/drawing/2014/main" id="{30730CB0-496C-4C00-B48F-5B1D006B6572}"/>
              </a:ext>
            </a:extLst>
          </p:cNvPr>
          <p:cNvSpPr txBox="1"/>
          <p:nvPr/>
        </p:nvSpPr>
        <p:spPr>
          <a:xfrm>
            <a:off x="780717" y="5064545"/>
            <a:ext cx="7633368" cy="646331"/>
          </a:xfrm>
          <a:prstGeom prst="rect">
            <a:avLst/>
          </a:prstGeom>
          <a:noFill/>
        </p:spPr>
        <p:txBody>
          <a:bodyPr wrap="square">
            <a:spAutoFit/>
          </a:bodyPr>
          <a:lstStyle/>
          <a:p>
            <a:r>
              <a:rPr lang="en-GB" dirty="0">
                <a:hlinkClick r:id="rId3"/>
              </a:rPr>
              <a:t>https://resources.careersandenterprise.co.uk/sites/default/files/2021-09/what-works-personal-guidance.pdf</a:t>
            </a:r>
            <a:r>
              <a:rPr lang="en-GB" dirty="0"/>
              <a:t> </a:t>
            </a:r>
          </a:p>
        </p:txBody>
      </p:sp>
    </p:spTree>
    <p:extLst>
      <p:ext uri="{BB962C8B-B14F-4D97-AF65-F5344CB8AC3E}">
        <p14:creationId xmlns:p14="http://schemas.microsoft.com/office/powerpoint/2010/main" val="100621511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06118" y="2009194"/>
            <a:ext cx="7582566" cy="358549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400" dirty="0"/>
          </a:p>
        </p:txBody>
      </p:sp>
      <p:pic>
        <p:nvPicPr>
          <p:cNvPr id="5" name="Graphic 4" descr="Thought bubble">
            <a:extLst>
              <a:ext uri="{FF2B5EF4-FFF2-40B4-BE49-F238E27FC236}">
                <a16:creationId xmlns:a16="http://schemas.microsoft.com/office/drawing/2014/main" id="{D8B97F2F-3A7D-4291-A669-3BA2517270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4163" y="4905652"/>
            <a:ext cx="2803377" cy="1497630"/>
          </a:xfrm>
          <a:prstGeom prst="rect">
            <a:avLst/>
          </a:prstGeom>
        </p:spPr>
      </p:pic>
      <p:sp>
        <p:nvSpPr>
          <p:cNvPr id="6" name="Rectangle 5">
            <a:extLst>
              <a:ext uri="{FF2B5EF4-FFF2-40B4-BE49-F238E27FC236}">
                <a16:creationId xmlns:a16="http://schemas.microsoft.com/office/drawing/2014/main" id="{188354FB-7341-4CF0-89B2-074F12B8B430}"/>
              </a:ext>
            </a:extLst>
          </p:cNvPr>
          <p:cNvSpPr/>
          <p:nvPr/>
        </p:nvSpPr>
        <p:spPr>
          <a:xfrm>
            <a:off x="806118" y="5300392"/>
            <a:ext cx="1859280" cy="461665"/>
          </a:xfrm>
          <a:prstGeom prst="rect">
            <a:avLst/>
          </a:prstGeom>
          <a:noFill/>
        </p:spPr>
        <p:txBody>
          <a:bodyPr wrap="square" lIns="91440" tIns="45720" rIns="91440" bIns="45720">
            <a:spAutoFit/>
          </a:bodyPr>
          <a:lstStyle/>
          <a:p>
            <a:pPr algn="ctr"/>
            <a:r>
              <a:rPr lang="en-GB" sz="1200" b="0" i="0" u="none" strike="noStrike" dirty="0">
                <a:solidFill>
                  <a:schemeClr val="bg1"/>
                </a:solidFill>
                <a:effectLst/>
              </a:rPr>
              <a:t>I thought they were called </a:t>
            </a:r>
          </a:p>
          <a:p>
            <a:pPr algn="ctr"/>
            <a:r>
              <a:rPr lang="en-GB" sz="1200" b="0" i="0" u="none" strike="noStrike" dirty="0">
                <a:solidFill>
                  <a:schemeClr val="bg1"/>
                </a:solidFill>
                <a:effectLst/>
              </a:rPr>
              <a:t>a ‘Careers Adviser’?</a:t>
            </a:r>
            <a:endParaRPr lang="en-US" sz="1200" b="1" cap="none" spc="0" dirty="0">
              <a:ln w="10160">
                <a:solidFill>
                  <a:schemeClr val="accent5"/>
                </a:solidFill>
                <a:prstDash val="solid"/>
              </a:ln>
              <a:solidFill>
                <a:schemeClr val="bg1"/>
              </a:solidFill>
              <a:effectLst>
                <a:outerShdw blurRad="38100" dist="22860" dir="5400000" algn="tl" rotWithShape="0">
                  <a:srgbClr val="000000">
                    <a:alpha val="30000"/>
                  </a:srgbClr>
                </a:outerShdw>
              </a:effectLst>
            </a:endParaRPr>
          </a:p>
        </p:txBody>
      </p:sp>
      <p:sp>
        <p:nvSpPr>
          <p:cNvPr id="9" name="TextBox 8">
            <a:extLst>
              <a:ext uri="{FF2B5EF4-FFF2-40B4-BE49-F238E27FC236}">
                <a16:creationId xmlns:a16="http://schemas.microsoft.com/office/drawing/2014/main" id="{CC1C5143-4DB9-4C85-A22A-7457866DE352}"/>
              </a:ext>
            </a:extLst>
          </p:cNvPr>
          <p:cNvSpPr txBox="1"/>
          <p:nvPr/>
        </p:nvSpPr>
        <p:spPr>
          <a:xfrm>
            <a:off x="3609495" y="5285135"/>
            <a:ext cx="4572000" cy="369332"/>
          </a:xfrm>
          <a:prstGeom prst="rect">
            <a:avLst/>
          </a:prstGeom>
          <a:noFill/>
        </p:spPr>
        <p:txBody>
          <a:bodyPr wrap="square">
            <a:spAutoFit/>
          </a:bodyPr>
          <a:lstStyle/>
          <a:p>
            <a:r>
              <a:rPr lang="en-GB" dirty="0"/>
              <a:t>nationalcareers.service.gov.uk </a:t>
            </a:r>
          </a:p>
        </p:txBody>
      </p:sp>
      <p:pic>
        <p:nvPicPr>
          <p:cNvPr id="10" name="Picture 9">
            <a:extLst>
              <a:ext uri="{FF2B5EF4-FFF2-40B4-BE49-F238E27FC236}">
                <a16:creationId xmlns:a16="http://schemas.microsoft.com/office/drawing/2014/main" id="{7E280FCC-95C2-4AE7-80BB-47097759FF9F}"/>
              </a:ext>
            </a:extLst>
          </p:cNvPr>
          <p:cNvPicPr>
            <a:picLocks noChangeAspect="1"/>
          </p:cNvPicPr>
          <p:nvPr/>
        </p:nvPicPr>
        <p:blipFill rotWithShape="1">
          <a:blip r:embed="rId5"/>
          <a:srcRect l="15609" t="9705" r="18141" b="12519"/>
          <a:stretch/>
        </p:blipFill>
        <p:spPr>
          <a:xfrm>
            <a:off x="1775851" y="905152"/>
            <a:ext cx="6057900" cy="4000500"/>
          </a:xfrm>
          <a:prstGeom prst="rect">
            <a:avLst/>
          </a:prstGeom>
        </p:spPr>
      </p:pic>
      <p:pic>
        <p:nvPicPr>
          <p:cNvPr id="11" name="Picture 10">
            <a:extLst>
              <a:ext uri="{FF2B5EF4-FFF2-40B4-BE49-F238E27FC236}">
                <a16:creationId xmlns:a16="http://schemas.microsoft.com/office/drawing/2014/main" id="{2D6BE743-3415-44C2-8146-6B530FD96D17}"/>
              </a:ext>
            </a:extLst>
          </p:cNvPr>
          <p:cNvPicPr>
            <a:picLocks noChangeAspect="1"/>
          </p:cNvPicPr>
          <p:nvPr/>
        </p:nvPicPr>
        <p:blipFill>
          <a:blip r:embed="rId6"/>
          <a:stretch>
            <a:fillRect/>
          </a:stretch>
        </p:blipFill>
        <p:spPr>
          <a:xfrm>
            <a:off x="6639584" y="3512975"/>
            <a:ext cx="728565" cy="728565"/>
          </a:xfrm>
          <a:prstGeom prst="rect">
            <a:avLst/>
          </a:prstGeom>
        </p:spPr>
      </p:pic>
      <p:sp>
        <p:nvSpPr>
          <p:cNvPr id="12" name="TextBox 11">
            <a:extLst>
              <a:ext uri="{FF2B5EF4-FFF2-40B4-BE49-F238E27FC236}">
                <a16:creationId xmlns:a16="http://schemas.microsoft.com/office/drawing/2014/main" id="{AD8DFA07-2235-4973-9C9D-0F6CA0F898A0}"/>
              </a:ext>
            </a:extLst>
          </p:cNvPr>
          <p:cNvSpPr txBox="1"/>
          <p:nvPr/>
        </p:nvSpPr>
        <p:spPr>
          <a:xfrm>
            <a:off x="5831633" y="4338735"/>
            <a:ext cx="2705877" cy="738664"/>
          </a:xfrm>
          <a:prstGeom prst="rect">
            <a:avLst/>
          </a:prstGeom>
          <a:noFill/>
          <a:ln w="38100">
            <a:solidFill>
              <a:schemeClr val="accent6">
                <a:lumMod val="75000"/>
              </a:schemeClr>
            </a:solidFill>
          </a:ln>
          <a:scene3d>
            <a:camera prst="perspectiveHeroicExtremeLeftFacing"/>
            <a:lightRig rig="threePt" dir="t"/>
          </a:scene3d>
        </p:spPr>
        <p:txBody>
          <a:bodyPr wrap="square" rtlCol="0">
            <a:spAutoFit/>
          </a:bodyPr>
          <a:lstStyle/>
          <a:p>
            <a:r>
              <a:rPr lang="en-GB" sz="1400" dirty="0"/>
              <a:t>Some Advisers may be qualified to level 6/7 but the requirement for NCS advisers is only Level 4</a:t>
            </a:r>
          </a:p>
        </p:txBody>
      </p:sp>
    </p:spTree>
    <p:extLst>
      <p:ext uri="{BB962C8B-B14F-4D97-AF65-F5344CB8AC3E}">
        <p14:creationId xmlns:p14="http://schemas.microsoft.com/office/powerpoint/2010/main" val="334881150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06118" y="2009194"/>
            <a:ext cx="7582566" cy="358549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400" dirty="0"/>
          </a:p>
        </p:txBody>
      </p:sp>
      <p:sp>
        <p:nvSpPr>
          <p:cNvPr id="2" name="Rectangle 1">
            <a:extLst>
              <a:ext uri="{FF2B5EF4-FFF2-40B4-BE49-F238E27FC236}">
                <a16:creationId xmlns:a16="http://schemas.microsoft.com/office/drawing/2014/main" id="{3D032CC2-218E-4A23-AB6A-862E66B4FD93}"/>
              </a:ext>
            </a:extLst>
          </p:cNvPr>
          <p:cNvSpPr/>
          <p:nvPr/>
        </p:nvSpPr>
        <p:spPr>
          <a:xfrm>
            <a:off x="1255246" y="661880"/>
            <a:ext cx="6351783" cy="954107"/>
          </a:xfrm>
          <a:prstGeom prst="rect">
            <a:avLst/>
          </a:prstGeom>
          <a:noFill/>
        </p:spPr>
        <p:txBody>
          <a:bodyPr wrap="square" lIns="91440" tIns="45720" rIns="91440" bIns="45720">
            <a:spAutoFit/>
          </a:bodyPr>
          <a:lstStyle/>
          <a:p>
            <a:pPr algn="ctr"/>
            <a:r>
              <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Prepare your students </a:t>
            </a:r>
          </a:p>
          <a:p>
            <a:pPr algn="ctr"/>
            <a:r>
              <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and their circles of support</a:t>
            </a:r>
          </a:p>
        </p:txBody>
      </p:sp>
      <p:pic>
        <p:nvPicPr>
          <p:cNvPr id="4" name="Picture 3">
            <a:extLst>
              <a:ext uri="{FF2B5EF4-FFF2-40B4-BE49-F238E27FC236}">
                <a16:creationId xmlns:a16="http://schemas.microsoft.com/office/drawing/2014/main" id="{F56CAA19-8D89-4B02-B081-01A3CDBC4BDF}"/>
              </a:ext>
            </a:extLst>
          </p:cNvPr>
          <p:cNvPicPr>
            <a:picLocks noChangeAspect="1"/>
          </p:cNvPicPr>
          <p:nvPr/>
        </p:nvPicPr>
        <p:blipFill>
          <a:blip r:embed="rId3"/>
          <a:stretch>
            <a:fillRect/>
          </a:stretch>
        </p:blipFill>
        <p:spPr>
          <a:xfrm>
            <a:off x="1851388" y="1778637"/>
            <a:ext cx="5123343" cy="3538712"/>
          </a:xfrm>
          <a:prstGeom prst="rect">
            <a:avLst/>
          </a:prstGeom>
        </p:spPr>
      </p:pic>
      <p:sp>
        <p:nvSpPr>
          <p:cNvPr id="6" name="TextBox 5">
            <a:extLst>
              <a:ext uri="{FF2B5EF4-FFF2-40B4-BE49-F238E27FC236}">
                <a16:creationId xmlns:a16="http://schemas.microsoft.com/office/drawing/2014/main" id="{448B4AA4-386C-4F63-A8F8-FA51B04C7299}"/>
              </a:ext>
            </a:extLst>
          </p:cNvPr>
          <p:cNvSpPr txBox="1"/>
          <p:nvPr/>
        </p:nvSpPr>
        <p:spPr>
          <a:xfrm>
            <a:off x="2785187" y="5594684"/>
            <a:ext cx="3573625" cy="369332"/>
          </a:xfrm>
          <a:prstGeom prst="rect">
            <a:avLst/>
          </a:prstGeom>
          <a:noFill/>
        </p:spPr>
        <p:txBody>
          <a:bodyPr wrap="square">
            <a:spAutoFit/>
          </a:bodyPr>
          <a:lstStyle/>
          <a:p>
            <a:r>
              <a:rPr lang="en-GB" dirty="0">
                <a:hlinkClick r:id="rId4"/>
              </a:rPr>
              <a:t>www.preparingforadulthood.org.uk</a:t>
            </a:r>
            <a:r>
              <a:rPr lang="en-GB" dirty="0"/>
              <a:t> </a:t>
            </a:r>
          </a:p>
        </p:txBody>
      </p:sp>
    </p:spTree>
    <p:extLst>
      <p:ext uri="{BB962C8B-B14F-4D97-AF65-F5344CB8AC3E}">
        <p14:creationId xmlns:p14="http://schemas.microsoft.com/office/powerpoint/2010/main" val="137643264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06118" y="2009194"/>
            <a:ext cx="7582566" cy="358549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400" dirty="0"/>
          </a:p>
        </p:txBody>
      </p:sp>
      <p:sp>
        <p:nvSpPr>
          <p:cNvPr id="2" name="Rectangle 1">
            <a:extLst>
              <a:ext uri="{FF2B5EF4-FFF2-40B4-BE49-F238E27FC236}">
                <a16:creationId xmlns:a16="http://schemas.microsoft.com/office/drawing/2014/main" id="{3D032CC2-218E-4A23-AB6A-862E66B4FD93}"/>
              </a:ext>
            </a:extLst>
          </p:cNvPr>
          <p:cNvSpPr/>
          <p:nvPr/>
        </p:nvSpPr>
        <p:spPr>
          <a:xfrm>
            <a:off x="1255246" y="661880"/>
            <a:ext cx="6351783" cy="954107"/>
          </a:xfrm>
          <a:prstGeom prst="rect">
            <a:avLst/>
          </a:prstGeom>
          <a:noFill/>
        </p:spPr>
        <p:txBody>
          <a:bodyPr wrap="square" lIns="91440" tIns="45720" rIns="91440" bIns="45720">
            <a:spAutoFit/>
          </a:bodyPr>
          <a:lstStyle/>
          <a:p>
            <a:pPr algn="ctr"/>
            <a:r>
              <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Prepare your students </a:t>
            </a:r>
          </a:p>
          <a:p>
            <a:pPr algn="ctr"/>
            <a:r>
              <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and their circles of support</a:t>
            </a:r>
          </a:p>
        </p:txBody>
      </p:sp>
      <p:sp>
        <p:nvSpPr>
          <p:cNvPr id="6" name="TextBox 5">
            <a:extLst>
              <a:ext uri="{FF2B5EF4-FFF2-40B4-BE49-F238E27FC236}">
                <a16:creationId xmlns:a16="http://schemas.microsoft.com/office/drawing/2014/main" id="{ECC4AC43-C60D-4F04-9C52-0EB453C3C117}"/>
              </a:ext>
            </a:extLst>
          </p:cNvPr>
          <p:cNvSpPr txBox="1"/>
          <p:nvPr/>
        </p:nvSpPr>
        <p:spPr>
          <a:xfrm>
            <a:off x="2967296" y="728519"/>
            <a:ext cx="5311345" cy="5400962"/>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ts val="0"/>
              </a:spcBef>
              <a:spcAft>
                <a:spcPts val="0"/>
              </a:spcAft>
              <a:buClrTx/>
              <a:buSzTx/>
              <a:buFontTx/>
              <a:buNone/>
              <a:tabLst/>
              <a:defRPr/>
            </a:pPr>
            <a:endParaRPr lang="en-US" sz="2400" dirty="0">
              <a:solidFill>
                <a:srgbClr val="000000"/>
              </a:solidFill>
              <a:latin typeface="Century Gothic"/>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srgbClr val="000000"/>
              </a:solidFill>
              <a:effectLst/>
              <a:uLnTx/>
              <a:uFillTx/>
              <a:latin typeface="Century Gothic"/>
              <a:ea typeface="+mn-ea"/>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2060"/>
                </a:solidFill>
                <a:effectLst/>
                <a:uLnTx/>
                <a:uFillTx/>
                <a:latin typeface="Century Gothic"/>
                <a:ea typeface="+mn-ea"/>
                <a:cs typeface="+mn-cs"/>
              </a:rPr>
              <a:t>Information, Advice and Guidance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002060"/>
              </a:solidFill>
              <a:effectLst/>
              <a:uLnTx/>
              <a:uFillTx/>
              <a:latin typeface="Century Gothic"/>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entury Gothic"/>
                <a:ea typeface="+mn-ea"/>
                <a:cs typeface="+mn-cs"/>
              </a:rPr>
              <a:t>Make sure people understand the difference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srgbClr val="000000"/>
              </a:solidFill>
              <a:latin typeface="Century Gothic"/>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000000"/>
                </a:solidFill>
                <a:effectLst/>
                <a:uLnTx/>
                <a:uFillTx/>
                <a:latin typeface="Century Gothic"/>
                <a:ea typeface="+mn-ea"/>
                <a:cs typeface="+mn-cs"/>
              </a:rPr>
              <a:t>Put it on your website</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dirty="0">
                <a:solidFill>
                  <a:srgbClr val="000000"/>
                </a:solidFill>
                <a:latin typeface="Century Gothic"/>
              </a:rPr>
              <a:t>Explain during careers education</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000000"/>
                </a:solidFill>
                <a:effectLst/>
                <a:uLnTx/>
                <a:uFillTx/>
                <a:latin typeface="Century Gothic"/>
                <a:ea typeface="+mn-ea"/>
                <a:cs typeface="+mn-cs"/>
              </a:rPr>
              <a:t>Display it at parent/</a:t>
            </a:r>
            <a:r>
              <a:rPr kumimoji="0" lang="en-US" sz="1600" b="0" i="0" u="none" strike="noStrike" kern="1200" cap="none" spc="0" normalizeH="0" baseline="0" noProof="0" dirty="0" err="1">
                <a:ln>
                  <a:noFill/>
                </a:ln>
                <a:solidFill>
                  <a:srgbClr val="000000"/>
                </a:solidFill>
                <a:effectLst/>
                <a:uLnTx/>
                <a:uFillTx/>
                <a:latin typeface="Century Gothic"/>
                <a:ea typeface="+mn-ea"/>
                <a:cs typeface="+mn-cs"/>
              </a:rPr>
              <a:t>carer</a:t>
            </a:r>
            <a:r>
              <a:rPr kumimoji="0" lang="en-US" sz="1600" b="0" i="0" u="none" strike="noStrike" kern="1200" cap="none" spc="0" normalizeH="0" baseline="0" noProof="0" dirty="0">
                <a:ln>
                  <a:noFill/>
                </a:ln>
                <a:solidFill>
                  <a:srgbClr val="000000"/>
                </a:solidFill>
                <a:effectLst/>
                <a:uLnTx/>
                <a:uFillTx/>
                <a:latin typeface="Century Gothic"/>
                <a:ea typeface="+mn-ea"/>
                <a:cs typeface="+mn-cs"/>
              </a:rPr>
              <a:t> events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dirty="0">
                <a:solidFill>
                  <a:srgbClr val="000000"/>
                </a:solidFill>
                <a:latin typeface="Century Gothic"/>
              </a:rPr>
              <a:t>Include this in staff training</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dirty="0">
                <a:solidFill>
                  <a:srgbClr val="000000"/>
                </a:solidFill>
                <a:latin typeface="Century Gothic"/>
              </a:rPr>
              <a:t>Provide an introduction to your careers adviser which explains their role…and signposts to  sources of information and advice</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9" name="TextBox 8">
            <a:extLst>
              <a:ext uri="{FF2B5EF4-FFF2-40B4-BE49-F238E27FC236}">
                <a16:creationId xmlns:a16="http://schemas.microsoft.com/office/drawing/2014/main" id="{255BA306-2EE2-485B-AA53-DB5BE9AA5B72}"/>
              </a:ext>
            </a:extLst>
          </p:cNvPr>
          <p:cNvSpPr txBox="1"/>
          <p:nvPr/>
        </p:nvSpPr>
        <p:spPr>
          <a:xfrm>
            <a:off x="1034794" y="5323631"/>
            <a:ext cx="6792685" cy="523220"/>
          </a:xfrm>
          <a:prstGeom prst="rect">
            <a:avLst/>
          </a:prstGeom>
          <a:noFill/>
        </p:spPr>
        <p:txBody>
          <a:bodyPr wrap="square">
            <a:spAutoFit/>
          </a:bodyPr>
          <a:lstStyle/>
          <a:p>
            <a:r>
              <a:rPr lang="en-GB" sz="1400" dirty="0">
                <a:hlinkClick r:id="rId3"/>
              </a:rPr>
              <a:t>http://www.thecdi.net/write/Documents/CDI_The_differences_between_career_information_and_guidance.pdf</a:t>
            </a:r>
            <a:r>
              <a:rPr lang="en-GB" sz="1400" dirty="0"/>
              <a:t> </a:t>
            </a:r>
          </a:p>
        </p:txBody>
      </p:sp>
      <p:pic>
        <p:nvPicPr>
          <p:cNvPr id="10" name="Picture 9">
            <a:extLst>
              <a:ext uri="{FF2B5EF4-FFF2-40B4-BE49-F238E27FC236}">
                <a16:creationId xmlns:a16="http://schemas.microsoft.com/office/drawing/2014/main" id="{FA390551-43A1-49F6-A45B-608FDF23309F}"/>
              </a:ext>
            </a:extLst>
          </p:cNvPr>
          <p:cNvPicPr>
            <a:picLocks noChangeAspect="1"/>
          </p:cNvPicPr>
          <p:nvPr/>
        </p:nvPicPr>
        <p:blipFill>
          <a:blip r:embed="rId4"/>
          <a:stretch>
            <a:fillRect/>
          </a:stretch>
        </p:blipFill>
        <p:spPr>
          <a:xfrm>
            <a:off x="865359" y="2816271"/>
            <a:ext cx="1841533" cy="1225457"/>
          </a:xfrm>
          <a:prstGeom prst="rect">
            <a:avLst/>
          </a:prstGeom>
        </p:spPr>
      </p:pic>
    </p:spTree>
    <p:extLst>
      <p:ext uri="{BB962C8B-B14F-4D97-AF65-F5344CB8AC3E}">
        <p14:creationId xmlns:p14="http://schemas.microsoft.com/office/powerpoint/2010/main" val="41688174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06118" y="2009194"/>
            <a:ext cx="7582566" cy="358549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400" dirty="0"/>
          </a:p>
        </p:txBody>
      </p:sp>
      <p:sp>
        <p:nvSpPr>
          <p:cNvPr id="2" name="Rectangle 1">
            <a:extLst>
              <a:ext uri="{FF2B5EF4-FFF2-40B4-BE49-F238E27FC236}">
                <a16:creationId xmlns:a16="http://schemas.microsoft.com/office/drawing/2014/main" id="{3D032CC2-218E-4A23-AB6A-862E66B4FD93}"/>
              </a:ext>
            </a:extLst>
          </p:cNvPr>
          <p:cNvSpPr/>
          <p:nvPr/>
        </p:nvSpPr>
        <p:spPr>
          <a:xfrm>
            <a:off x="1255246" y="661880"/>
            <a:ext cx="6351783" cy="954107"/>
          </a:xfrm>
          <a:prstGeom prst="rect">
            <a:avLst/>
          </a:prstGeom>
          <a:noFill/>
        </p:spPr>
        <p:txBody>
          <a:bodyPr wrap="square" lIns="91440" tIns="45720" rIns="91440" bIns="45720">
            <a:spAutoFit/>
          </a:bodyPr>
          <a:lstStyle/>
          <a:p>
            <a:pPr algn="ctr"/>
            <a:r>
              <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Prepare your students </a:t>
            </a:r>
          </a:p>
          <a:p>
            <a:pPr algn="ctr"/>
            <a:r>
              <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and their circles of support</a:t>
            </a:r>
          </a:p>
        </p:txBody>
      </p:sp>
      <p:sp>
        <p:nvSpPr>
          <p:cNvPr id="6" name="TextBox 5">
            <a:extLst>
              <a:ext uri="{FF2B5EF4-FFF2-40B4-BE49-F238E27FC236}">
                <a16:creationId xmlns:a16="http://schemas.microsoft.com/office/drawing/2014/main" id="{363B53FB-D7D3-4EBA-AD16-3622896729AB}"/>
              </a:ext>
            </a:extLst>
          </p:cNvPr>
          <p:cNvSpPr txBox="1"/>
          <p:nvPr/>
        </p:nvSpPr>
        <p:spPr>
          <a:xfrm>
            <a:off x="856920" y="1720840"/>
            <a:ext cx="7531764" cy="3077766"/>
          </a:xfrm>
          <a:prstGeom prst="rect">
            <a:avLst/>
          </a:prstGeom>
          <a:noFill/>
        </p:spPr>
        <p:txBody>
          <a:bodyPr wrap="square">
            <a:spAutoFit/>
          </a:bodyPr>
          <a:lstStyle/>
          <a:p>
            <a:endParaRPr lang="en-GB" dirty="0"/>
          </a:p>
          <a:p>
            <a:r>
              <a:rPr lang="en-GB" sz="1600" dirty="0">
                <a:latin typeface="Century Gothic" panose="020B0502020202020204" pitchFamily="34" charset="0"/>
              </a:rPr>
              <a:t>Make arrangements for providing young people, and their parent carers, with advice and information about matters relating to SEN and disability</a:t>
            </a:r>
          </a:p>
          <a:p>
            <a:r>
              <a:rPr lang="en-GB" sz="1600" dirty="0">
                <a:latin typeface="Century Gothic" panose="020B0502020202020204" pitchFamily="34" charset="0"/>
              </a:rPr>
              <a:t> </a:t>
            </a:r>
          </a:p>
          <a:p>
            <a:r>
              <a:rPr lang="en-GB" sz="1600" dirty="0">
                <a:latin typeface="Century Gothic" panose="020B0502020202020204" pitchFamily="34" charset="0"/>
              </a:rPr>
              <a:t>Utilise funded services such as…</a:t>
            </a:r>
          </a:p>
          <a:p>
            <a:pPr marL="285750" indent="-285750">
              <a:buFont typeface="Wingdings" panose="05000000000000000000" pitchFamily="2" charset="2"/>
              <a:buChar char="Ø"/>
            </a:pPr>
            <a:r>
              <a:rPr lang="en-GB" sz="1600" dirty="0">
                <a:latin typeface="Century Gothic" panose="020B0502020202020204" pitchFamily="34" charset="0"/>
              </a:rPr>
              <a:t>SENDIASS</a:t>
            </a:r>
          </a:p>
          <a:p>
            <a:r>
              <a:rPr lang="en-GB" sz="1600" dirty="0">
                <a:latin typeface="Century Gothic" panose="020B0502020202020204" pitchFamily="34" charset="0"/>
                <a:hlinkClick r:id="rId3"/>
              </a:rPr>
              <a:t>councilfordisabledchildren.org.uk/what-we-do-0/networks/information-advice-and-support-services-network/find-your-local-</a:t>
            </a:r>
            <a:r>
              <a:rPr lang="en-GB" sz="1600" dirty="0" err="1">
                <a:latin typeface="Century Gothic" panose="020B0502020202020204" pitchFamily="34" charset="0"/>
                <a:hlinkClick r:id="rId3"/>
              </a:rPr>
              <a:t>ias</a:t>
            </a:r>
            <a:r>
              <a:rPr lang="en-GB" sz="1600" dirty="0">
                <a:latin typeface="Century Gothic" panose="020B0502020202020204" pitchFamily="34" charset="0"/>
                <a:hlinkClick r:id="rId3"/>
              </a:rPr>
              <a:t>-service</a:t>
            </a:r>
            <a:r>
              <a:rPr lang="en-GB" sz="1600" dirty="0">
                <a:latin typeface="Century Gothic" panose="020B0502020202020204" pitchFamily="34" charset="0"/>
              </a:rPr>
              <a:t> </a:t>
            </a:r>
          </a:p>
          <a:p>
            <a:pPr marL="285750" indent="-285750">
              <a:buFont typeface="Wingdings" panose="05000000000000000000" pitchFamily="2" charset="2"/>
              <a:buChar char="Ø"/>
            </a:pPr>
            <a:r>
              <a:rPr lang="en-GB" sz="1600" dirty="0">
                <a:latin typeface="Century Gothic" panose="020B0502020202020204" pitchFamily="34" charset="0"/>
              </a:rPr>
              <a:t>Disability Rights UK</a:t>
            </a:r>
          </a:p>
          <a:p>
            <a:r>
              <a:rPr lang="en-GB" sz="1600" dirty="0">
                <a:latin typeface="Century Gothic" panose="020B0502020202020204" pitchFamily="34" charset="0"/>
                <a:hlinkClick r:id="rId4"/>
              </a:rPr>
              <a:t>www.disabilityrightsuk.org/how-we-can-help/advice-and-information</a:t>
            </a:r>
            <a:r>
              <a:rPr lang="en-GB" sz="1600" dirty="0">
                <a:latin typeface="Century Gothic" panose="020B0502020202020204" pitchFamily="34" charset="0"/>
              </a:rPr>
              <a:t> </a:t>
            </a:r>
          </a:p>
          <a:p>
            <a:pPr marL="285750" indent="-285750">
              <a:buFont typeface="Wingdings" panose="05000000000000000000" pitchFamily="2" charset="2"/>
              <a:buChar char="Ø"/>
            </a:pPr>
            <a:r>
              <a:rPr lang="en-GB" sz="1600" dirty="0">
                <a:latin typeface="Century Gothic" panose="020B0502020202020204" pitchFamily="34" charset="0"/>
              </a:rPr>
              <a:t>Contact</a:t>
            </a:r>
          </a:p>
          <a:p>
            <a:r>
              <a:rPr lang="en-GB" sz="1600" dirty="0">
                <a:latin typeface="Century Gothic" panose="020B0502020202020204" pitchFamily="34" charset="0"/>
                <a:hlinkClick r:id="rId5"/>
              </a:rPr>
              <a:t>contact.org.uk</a:t>
            </a:r>
            <a:r>
              <a:rPr lang="en-GB" sz="1600" dirty="0">
                <a:latin typeface="Century Gothic" panose="020B0502020202020204" pitchFamily="34" charset="0"/>
              </a:rPr>
              <a:t> </a:t>
            </a:r>
          </a:p>
        </p:txBody>
      </p:sp>
      <p:sp>
        <p:nvSpPr>
          <p:cNvPr id="5" name="Rectangle 4">
            <a:extLst>
              <a:ext uri="{FF2B5EF4-FFF2-40B4-BE49-F238E27FC236}">
                <a16:creationId xmlns:a16="http://schemas.microsoft.com/office/drawing/2014/main" id="{FF912734-5755-485E-A792-149617C663AF}"/>
              </a:ext>
            </a:extLst>
          </p:cNvPr>
          <p:cNvSpPr/>
          <p:nvPr/>
        </p:nvSpPr>
        <p:spPr>
          <a:xfrm>
            <a:off x="1255246" y="5245249"/>
            <a:ext cx="6351783" cy="954107"/>
          </a:xfrm>
          <a:prstGeom prst="rect">
            <a:avLst/>
          </a:prstGeom>
          <a:noFill/>
        </p:spPr>
        <p:txBody>
          <a:bodyPr wrap="square" lIns="91440" tIns="45720" rIns="91440" bIns="45720">
            <a:spAutoFit/>
          </a:bodyPr>
          <a:lstStyle/>
          <a:p>
            <a:pPr algn="ctr"/>
            <a:r>
              <a:rPr lang="en-U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Use your guidance professional to deliver career guidance!</a:t>
            </a:r>
            <a:endPar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73864320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373</TotalTime>
  <Words>1271</Words>
  <Application>Microsoft Office PowerPoint</Application>
  <PresentationFormat>On-screen Show (4:3)</PresentationFormat>
  <Paragraphs>195</Paragraphs>
  <Slides>21</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Century Gothic</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 Design and Print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Andrew Pead</dc:creator>
  <cp:lastModifiedBy>Julie Benton</cp:lastModifiedBy>
  <cp:revision>42</cp:revision>
  <cp:lastPrinted>2021-10-21T14:22:34Z</cp:lastPrinted>
  <dcterms:created xsi:type="dcterms:W3CDTF">2019-03-20T17:09:54Z</dcterms:created>
  <dcterms:modified xsi:type="dcterms:W3CDTF">2021-10-25T09:31:57Z</dcterms:modified>
</cp:coreProperties>
</file>